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62" r:id="rId3"/>
    <p:sldId id="257" r:id="rId4"/>
    <p:sldId id="258" r:id="rId5"/>
    <p:sldId id="259" r:id="rId6"/>
    <p:sldId id="260" r:id="rId7"/>
    <p:sldId id="265" r:id="rId8"/>
    <p:sldId id="264" r:id="rId9"/>
    <p:sldId id="261" r:id="rId10"/>
    <p:sldId id="263" r:id="rId11"/>
    <p:sldId id="300" r:id="rId12"/>
    <p:sldId id="301" r:id="rId13"/>
    <p:sldId id="302" r:id="rId14"/>
    <p:sldId id="303" r:id="rId15"/>
    <p:sldId id="267" r:id="rId16"/>
    <p:sldId id="269" r:id="rId17"/>
    <p:sldId id="268" r:id="rId18"/>
    <p:sldId id="286" r:id="rId19"/>
    <p:sldId id="266" r:id="rId20"/>
    <p:sldId id="275" r:id="rId21"/>
    <p:sldId id="276" r:id="rId22"/>
    <p:sldId id="277" r:id="rId23"/>
    <p:sldId id="291" r:id="rId24"/>
    <p:sldId id="272" r:id="rId25"/>
    <p:sldId id="273" r:id="rId26"/>
    <p:sldId id="293" r:id="rId27"/>
    <p:sldId id="274" r:id="rId28"/>
    <p:sldId id="271" r:id="rId29"/>
    <p:sldId id="299" r:id="rId30"/>
    <p:sldId id="284" r:id="rId31"/>
    <p:sldId id="296" r:id="rId32"/>
    <p:sldId id="278" r:id="rId33"/>
    <p:sldId id="279" r:id="rId34"/>
    <p:sldId id="295" r:id="rId35"/>
    <p:sldId id="281" r:id="rId36"/>
    <p:sldId id="283" r:id="rId37"/>
    <p:sldId id="282" r:id="rId38"/>
    <p:sldId id="285" r:id="rId39"/>
    <p:sldId id="288" r:id="rId40"/>
    <p:sldId id="304" r:id="rId41"/>
    <p:sldId id="297" r:id="rId42"/>
    <p:sldId id="298" r:id="rId43"/>
    <p:sldId id="305" r:id="rId44"/>
    <p:sldId id="292" r:id="rId45"/>
    <p:sldId id="2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D1719D1-0D5E-49F1-ABB6-090BC314C479}">
          <p14:sldIdLst>
            <p14:sldId id="256"/>
            <p14:sldId id="262"/>
            <p14:sldId id="257"/>
            <p14:sldId id="258"/>
            <p14:sldId id="259"/>
            <p14:sldId id="260"/>
            <p14:sldId id="265"/>
            <p14:sldId id="264"/>
            <p14:sldId id="261"/>
            <p14:sldId id="263"/>
            <p14:sldId id="300"/>
            <p14:sldId id="301"/>
            <p14:sldId id="302"/>
            <p14:sldId id="303"/>
            <p14:sldId id="267"/>
            <p14:sldId id="269"/>
            <p14:sldId id="268"/>
            <p14:sldId id="286"/>
            <p14:sldId id="266"/>
            <p14:sldId id="275"/>
            <p14:sldId id="276"/>
            <p14:sldId id="277"/>
            <p14:sldId id="291"/>
            <p14:sldId id="272"/>
            <p14:sldId id="273"/>
            <p14:sldId id="293"/>
            <p14:sldId id="274"/>
            <p14:sldId id="271"/>
            <p14:sldId id="299"/>
            <p14:sldId id="284"/>
            <p14:sldId id="296"/>
            <p14:sldId id="278"/>
            <p14:sldId id="279"/>
            <p14:sldId id="295"/>
            <p14:sldId id="281"/>
            <p14:sldId id="283"/>
            <p14:sldId id="282"/>
            <p14:sldId id="285"/>
            <p14:sldId id="288"/>
            <p14:sldId id="304"/>
            <p14:sldId id="297"/>
            <p14:sldId id="298"/>
            <p14:sldId id="305"/>
            <p14:sldId id="292"/>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4379" autoAdjust="0"/>
  </p:normalViewPr>
  <p:slideViewPr>
    <p:cSldViewPr snapToGrid="0">
      <p:cViewPr varScale="1">
        <p:scale>
          <a:sx n="59" d="100"/>
          <a:sy n="59" d="100"/>
        </p:scale>
        <p:origin x="7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434D7-4910-403D-B7E1-3D90CDF30772}" type="datetimeFigureOut">
              <a:rPr lang="fr-FR" smtClean="0"/>
              <a:t>10/10/2022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513E4-229B-4A9E-AE31-2218CB6F5C33}" type="slidenum">
              <a:rPr lang="fr-FR" smtClean="0"/>
              <a:t>‹N°›</a:t>
            </a:fld>
            <a:endParaRPr lang="fr-FR" dirty="0"/>
          </a:p>
        </p:txBody>
      </p:sp>
    </p:spTree>
    <p:extLst>
      <p:ext uri="{BB962C8B-B14F-4D97-AF65-F5344CB8AC3E}">
        <p14:creationId xmlns:p14="http://schemas.microsoft.com/office/powerpoint/2010/main" val="145558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2513E4-229B-4A9E-AE31-2218CB6F5C33}" type="slidenum">
              <a:rPr lang="fr-FR" smtClean="0"/>
              <a:t>2</a:t>
            </a:fld>
            <a:endParaRPr lang="fr-FR" dirty="0"/>
          </a:p>
        </p:txBody>
      </p:sp>
    </p:spTree>
    <p:extLst>
      <p:ext uri="{BB962C8B-B14F-4D97-AF65-F5344CB8AC3E}">
        <p14:creationId xmlns:p14="http://schemas.microsoft.com/office/powerpoint/2010/main" val="256595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2513E4-229B-4A9E-AE31-2218CB6F5C33}" type="slidenum">
              <a:rPr lang="fr-FR" smtClean="0"/>
              <a:t>18</a:t>
            </a:fld>
            <a:endParaRPr lang="fr-FR" dirty="0"/>
          </a:p>
        </p:txBody>
      </p:sp>
    </p:spTree>
    <p:extLst>
      <p:ext uri="{BB962C8B-B14F-4D97-AF65-F5344CB8AC3E}">
        <p14:creationId xmlns:p14="http://schemas.microsoft.com/office/powerpoint/2010/main" val="422498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2513E4-229B-4A9E-AE31-2218CB6F5C33}" type="slidenum">
              <a:rPr lang="fr-FR" smtClean="0"/>
              <a:t>31</a:t>
            </a:fld>
            <a:endParaRPr lang="fr-FR" dirty="0"/>
          </a:p>
        </p:txBody>
      </p:sp>
    </p:spTree>
    <p:extLst>
      <p:ext uri="{BB962C8B-B14F-4D97-AF65-F5344CB8AC3E}">
        <p14:creationId xmlns:p14="http://schemas.microsoft.com/office/powerpoint/2010/main" val="198083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2513E4-229B-4A9E-AE31-2218CB6F5C33}" type="slidenum">
              <a:rPr lang="fr-FR" smtClean="0"/>
              <a:t>33</a:t>
            </a:fld>
            <a:endParaRPr lang="fr-FR" dirty="0"/>
          </a:p>
        </p:txBody>
      </p:sp>
    </p:spTree>
    <p:extLst>
      <p:ext uri="{BB962C8B-B14F-4D97-AF65-F5344CB8AC3E}">
        <p14:creationId xmlns:p14="http://schemas.microsoft.com/office/powerpoint/2010/main" val="51470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2513E4-229B-4A9E-AE31-2218CB6F5C33}" type="slidenum">
              <a:rPr lang="fr-FR" smtClean="0"/>
              <a:t>36</a:t>
            </a:fld>
            <a:endParaRPr lang="fr-FR" dirty="0"/>
          </a:p>
        </p:txBody>
      </p:sp>
    </p:spTree>
    <p:extLst>
      <p:ext uri="{BB962C8B-B14F-4D97-AF65-F5344CB8AC3E}">
        <p14:creationId xmlns:p14="http://schemas.microsoft.com/office/powerpoint/2010/main" val="126958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49710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153452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377967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283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130505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642125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107721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52830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210788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328789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425437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419899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153523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184324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212139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135491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36CF246-50E0-4CEE-A325-DF2F690FA0C1}" type="datetimeFigureOut">
              <a:rPr lang="fr-FR" smtClean="0"/>
              <a:t>10/10/2022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B85BBD7-5977-45DA-8166-EC2B3036AAFC}" type="slidenum">
              <a:rPr lang="fr-FR" smtClean="0"/>
              <a:t>‹N°›</a:t>
            </a:fld>
            <a:endParaRPr lang="fr-FR" dirty="0"/>
          </a:p>
        </p:txBody>
      </p:sp>
    </p:spTree>
    <p:extLst>
      <p:ext uri="{BB962C8B-B14F-4D97-AF65-F5344CB8AC3E}">
        <p14:creationId xmlns:p14="http://schemas.microsoft.com/office/powerpoint/2010/main" val="258607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36CF246-50E0-4CEE-A325-DF2F690FA0C1}" type="datetimeFigureOut">
              <a:rPr lang="fr-FR" smtClean="0"/>
              <a:t>10/10/2022</a:t>
            </a:fld>
            <a:endParaRPr lang="fr-FR"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B85BBD7-5977-45DA-8166-EC2B3036AAFC}" type="slidenum">
              <a:rPr lang="fr-FR" smtClean="0"/>
              <a:t>‹N°›</a:t>
            </a:fld>
            <a:endParaRPr lang="fr-FR" dirty="0"/>
          </a:p>
        </p:txBody>
      </p:sp>
    </p:spTree>
    <p:extLst>
      <p:ext uri="{BB962C8B-B14F-4D97-AF65-F5344CB8AC3E}">
        <p14:creationId xmlns:p14="http://schemas.microsoft.com/office/powerpoint/2010/main" val="54517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21.xml"/><Relationship Id="rId26" Type="http://schemas.openxmlformats.org/officeDocument/2006/relationships/slide" Target="slide36.xml"/><Relationship Id="rId39" Type="http://schemas.openxmlformats.org/officeDocument/2006/relationships/slide" Target="slide27.xml"/><Relationship Id="rId21" Type="http://schemas.openxmlformats.org/officeDocument/2006/relationships/slide" Target="slide31.xml"/><Relationship Id="rId34" Type="http://schemas.openxmlformats.org/officeDocument/2006/relationships/slide" Target="slide2.xml"/><Relationship Id="rId42" Type="http://schemas.openxmlformats.org/officeDocument/2006/relationships/slide" Target="slide30.xml"/><Relationship Id="rId47" Type="http://schemas.openxmlformats.org/officeDocument/2006/relationships/slide" Target="slide45.xml"/><Relationship Id="rId7"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slide" Target="slide19.xml"/><Relationship Id="rId29" Type="http://schemas.openxmlformats.org/officeDocument/2006/relationships/slide" Target="slide39.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34.xml"/><Relationship Id="rId32" Type="http://schemas.openxmlformats.org/officeDocument/2006/relationships/slide" Target="slide42.xml"/><Relationship Id="rId37" Type="http://schemas.openxmlformats.org/officeDocument/2006/relationships/slide" Target="slide25.xml"/><Relationship Id="rId40" Type="http://schemas.openxmlformats.org/officeDocument/2006/relationships/slide" Target="slide28.xml"/><Relationship Id="rId45" Type="http://schemas.openxmlformats.org/officeDocument/2006/relationships/slide" Target="slide14.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33.xml"/><Relationship Id="rId28" Type="http://schemas.openxmlformats.org/officeDocument/2006/relationships/slide" Target="slide38.xml"/><Relationship Id="rId36" Type="http://schemas.openxmlformats.org/officeDocument/2006/relationships/slide" Target="slide24.xml"/><Relationship Id="rId10" Type="http://schemas.openxmlformats.org/officeDocument/2006/relationships/slide" Target="slide10.xml"/><Relationship Id="rId19" Type="http://schemas.openxmlformats.org/officeDocument/2006/relationships/slide" Target="slide22.xml"/><Relationship Id="rId31" Type="http://schemas.openxmlformats.org/officeDocument/2006/relationships/slide" Target="slide41.xml"/><Relationship Id="rId44" Type="http://schemas.openxmlformats.org/officeDocument/2006/relationships/slide" Target="slide13.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7.xml"/><Relationship Id="rId22" Type="http://schemas.openxmlformats.org/officeDocument/2006/relationships/slide" Target="slide32.xml"/><Relationship Id="rId27" Type="http://schemas.openxmlformats.org/officeDocument/2006/relationships/slide" Target="slide37.xml"/><Relationship Id="rId30" Type="http://schemas.openxmlformats.org/officeDocument/2006/relationships/slide" Target="slide40.xml"/><Relationship Id="rId35" Type="http://schemas.openxmlformats.org/officeDocument/2006/relationships/image" Target="../media/image6.png"/><Relationship Id="rId43" Type="http://schemas.openxmlformats.org/officeDocument/2006/relationships/slide" Target="slide12.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35.xml"/><Relationship Id="rId33" Type="http://schemas.openxmlformats.org/officeDocument/2006/relationships/slide" Target="slide43.xml"/><Relationship Id="rId38" Type="http://schemas.openxmlformats.org/officeDocument/2006/relationships/slide" Target="slide26.xml"/><Relationship Id="rId46" Type="http://schemas.openxmlformats.org/officeDocument/2006/relationships/slide" Target="slide44.xml"/><Relationship Id="rId20" Type="http://schemas.openxmlformats.org/officeDocument/2006/relationships/slide" Target="slide23.xml"/><Relationship Id="rId41"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7FA1C-FCFB-032E-D316-A9AC98069CDC}"/>
              </a:ext>
            </a:extLst>
          </p:cNvPr>
          <p:cNvSpPr>
            <a:spLocks noGrp="1"/>
          </p:cNvSpPr>
          <p:nvPr>
            <p:ph type="ctrTitle"/>
          </p:nvPr>
        </p:nvSpPr>
        <p:spPr>
          <a:xfrm>
            <a:off x="1524000" y="2864388"/>
            <a:ext cx="9144000" cy="1129224"/>
          </a:xfrm>
        </p:spPr>
        <p:txBody>
          <a:bodyPr>
            <a:normAutofit/>
          </a:bodyPr>
          <a:lstStyle/>
          <a:p>
            <a:r>
              <a:rPr lang="fr-FR" sz="6600" dirty="0">
                <a:solidFill>
                  <a:srgbClr val="00B0F0"/>
                </a:solidFill>
              </a:rPr>
              <a:t>PROCESS</a:t>
            </a:r>
            <a:r>
              <a:rPr lang="fr-FR" sz="6600" dirty="0">
                <a:solidFill>
                  <a:srgbClr val="0070C0"/>
                </a:solidFill>
              </a:rPr>
              <a:t> </a:t>
            </a:r>
            <a:r>
              <a:rPr lang="fr-FR" sz="6600" dirty="0">
                <a:solidFill>
                  <a:srgbClr val="00B0F0"/>
                </a:solidFill>
              </a:rPr>
              <a:t>ANNONCE</a:t>
            </a:r>
          </a:p>
        </p:txBody>
      </p:sp>
      <p:pic>
        <p:nvPicPr>
          <p:cNvPr id="18" name="Image 17" descr="Une image contenant texte&#10;&#10;Description générée automatiquement">
            <a:extLst>
              <a:ext uri="{FF2B5EF4-FFF2-40B4-BE49-F238E27FC236}">
                <a16:creationId xmlns:a16="http://schemas.microsoft.com/office/drawing/2014/main" id="{102CB94C-3CFD-5A81-0946-5F3E329E9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685" y="98322"/>
            <a:ext cx="3420704" cy="947272"/>
          </a:xfrm>
          <a:prstGeom prst="rect">
            <a:avLst/>
          </a:prstGeom>
        </p:spPr>
      </p:pic>
    </p:spTree>
    <p:extLst>
      <p:ext uri="{BB962C8B-B14F-4D97-AF65-F5344CB8AC3E}">
        <p14:creationId xmlns:p14="http://schemas.microsoft.com/office/powerpoint/2010/main" val="16121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Emplacement : Station balnéaire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2323825"/>
            <a:ext cx="8610215" cy="3452094"/>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quelques coups de pédales des plages et de la station balnéaire de…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Station balnéaire très courtisée à proximité immédiate du port de plaisance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cœur de la station balnéaire cinq étoiles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Accès priviligié à pied à ..m de la plage intimiste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magie d’un site exceptionnel face à l’océan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cœur du triangle d’OR de la Plage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396281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Emplacement : Les pieds dans l’eau</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4" y="2071662"/>
            <a:ext cx="10160605" cy="5125551"/>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Comme seul voisin la mer</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Accès direct sur une magnifique plage de sable fin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vue époustouflante et unique vous attend dans ces maisons xxx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mer à perte de vue, les pieds dans le sable une </a:t>
            </a:r>
            <a:r>
              <a:rPr lang="fr-FR" sz="1800" b="1">
                <a:effectLst/>
                <a:latin typeface="Calibri" panose="020F0502020204030204" pitchFamily="34" charset="0"/>
                <a:ea typeface="Calibri" panose="020F0502020204030204" pitchFamily="34" charset="0"/>
                <a:cs typeface="Times New Roman" panose="02020603050405020304" pitchFamily="18" charset="0"/>
              </a:rPr>
              <a:t>situation exceptionnelle en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première ligne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magie d’un site exceptionnel face à l’océan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vue sur … vous permettant d’admirer </a:t>
            </a:r>
            <a:r>
              <a:rPr lang="fr-FR" sz="1800" b="1">
                <a:effectLst/>
                <a:latin typeface="Calibri" panose="020F0502020204030204" pitchFamily="34" charset="0"/>
                <a:ea typeface="Calibri" panose="020F0502020204030204" pitchFamily="34" charset="0"/>
                <a:cs typeface="Times New Roman" panose="02020603050405020304" pitchFamily="18" charset="0"/>
              </a:rPr>
              <a:t>de magnifiques couchers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de soleil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pied d’une plage familiale reconnue pour sa tranquillité</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346416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24443" y="540774"/>
            <a:ext cx="10353762" cy="970450"/>
          </a:xfrm>
        </p:spPr>
        <p:txBody>
          <a:bodyPr/>
          <a:lstStyle/>
          <a:p>
            <a:pPr algn="l"/>
            <a:r>
              <a:rPr lang="fr-FR" dirty="0">
                <a:solidFill>
                  <a:srgbClr val="00B0F0"/>
                </a:solidFill>
              </a:rPr>
              <a:t>Vue : Mer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24443" y="2032334"/>
            <a:ext cx="9828224" cy="5125551"/>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vue époustouflante et unique vous attend dans ces maisons xxx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mer à perte de vue, les pieds dans le sable une situation exceptionnel en première ligne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vue sur … vous permettant d’admirer de magnifique coucher de soleil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L’authentique Maison de Pêcheur avec son Jardin &amp; Sa vue sur …</a:t>
            </a:r>
          </a:p>
          <a:p>
            <a:pPr marL="342900" indent="-306000" fontAlgn="base">
              <a:lnSpc>
                <a:spcPct val="97000"/>
              </a:lnSpc>
              <a:spcBef>
                <a:spcPct val="20000"/>
              </a:spcBef>
              <a:spcAft>
                <a:spcPts val="800"/>
              </a:spcAft>
              <a:buClr>
                <a:schemeClr val="tx2"/>
              </a:buClr>
              <a:buSzPct val="70000"/>
              <a:buFont typeface="Wingdings 2" charset="2"/>
              <a:buChar char=""/>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Vue mer panoramique</a:t>
            </a:r>
          </a:p>
          <a:p>
            <a:pPr marL="342900" indent="-306000" fontAlgn="base">
              <a:lnSpc>
                <a:spcPct val="97000"/>
              </a:lnSpc>
              <a:spcBef>
                <a:spcPct val="20000"/>
              </a:spcBef>
              <a:spcAft>
                <a:spcPts val="800"/>
              </a:spcAft>
              <a:buClr>
                <a:schemeClr val="tx2"/>
              </a:buClr>
              <a:buSzPct val="70000"/>
              <a:buFont typeface="Wingdings 2" charset="2"/>
              <a:buChar char=""/>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Vue mer à couper le souffle</a:t>
            </a:r>
          </a:p>
          <a:p>
            <a:pPr fontAlgn="base">
              <a:lnSpc>
                <a:spcPct val="9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Par tous les temps, c'est un véritable "tableau vivant" que vous observez de toutes les pièces</a:t>
            </a:r>
          </a:p>
          <a:p>
            <a:pPr marL="342900" indent="-306000" fontAlgn="base">
              <a:lnSpc>
                <a:spcPct val="97000"/>
              </a:lnSpc>
              <a:spcBef>
                <a:spcPct val="20000"/>
              </a:spcBef>
              <a:spcAft>
                <a:spcPts val="800"/>
              </a:spcAft>
              <a:buClr>
                <a:schemeClr val="tx2"/>
              </a:buClr>
              <a:buSzPct val="70000"/>
              <a:buFont typeface="Wingdings 2" charset="2"/>
              <a:buChar char=""/>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87979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Vue : Campagne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6" y="1732449"/>
            <a:ext cx="4523444" cy="5125551"/>
          </a:xfrm>
        </p:spPr>
        <p:txBody>
          <a:bodyPr>
            <a:normAutofit fontScale="92500" lnSpcReduction="20000"/>
          </a:bodyPr>
          <a:lstStyle/>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Une vue époustouflante et unique vous attend dans ces maisons xxx</a:t>
            </a:r>
          </a:p>
          <a:p>
            <a:pPr>
              <a:lnSpc>
                <a:spcPct val="107000"/>
              </a:lnSpc>
              <a:spcAft>
                <a:spcPts val="800"/>
              </a:spcAft>
            </a:pPr>
            <a:r>
              <a:rPr lang="fr-FR" sz="19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Par tous les temps, c'est un véritable "tableau vivant" que vous observez de toutes les pièces</a:t>
            </a:r>
          </a:p>
          <a:p>
            <a:pPr>
              <a:lnSpc>
                <a:spcPct val="107000"/>
              </a:lnSpc>
              <a:spcAft>
                <a:spcPts val="800"/>
              </a:spcAft>
            </a:pPr>
            <a:r>
              <a:rPr lang="fr-FR" sz="19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maison bénéficie d'une vue dégagée sur la lande sauvage.</a:t>
            </a:r>
          </a:p>
          <a:p>
            <a:pPr>
              <a:lnSpc>
                <a:spcPct val="107000"/>
              </a:lnSpc>
              <a:spcAft>
                <a:spcPts val="800"/>
              </a:spcAft>
            </a:pPr>
            <a:r>
              <a:rPr lang="fr-FR" sz="1900" b="1" dirty="0">
                <a:latin typeface="Calibri" panose="020F0502020204030204" pitchFamily="34" charset="0"/>
                <a:cs typeface="Times New Roman" panose="02020603050405020304" pitchFamily="18" charset="0"/>
              </a:rPr>
              <a:t>Offrant un cadre de verdure sur la nature Quimpéroise/Lorientaise/Bigoudène tel « un tableau habité » </a:t>
            </a:r>
          </a:p>
          <a:p>
            <a:pPr>
              <a:lnSpc>
                <a:spcPct val="107000"/>
              </a:lnSpc>
              <a:spcAft>
                <a:spcPts val="800"/>
              </a:spcAft>
            </a:pPr>
            <a:r>
              <a:rPr lang="fr-FR" sz="19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Bâtie à flanc de colline sur un secteur très prisé vous offrant une vue panoramique profitant de </a:t>
            </a:r>
            <a:r>
              <a:rPr lang="fr-FR" sz="1900"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sublimes couchers de </a:t>
            </a:r>
            <a:r>
              <a:rPr lang="fr-FR" sz="19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soleil</a:t>
            </a:r>
          </a:p>
          <a:p>
            <a:pPr algn="l" fontAlgn="base"/>
            <a:endParaRPr lang="fr-FR" sz="1600" b="0" i="0" dirty="0">
              <a:solidFill>
                <a:srgbClr val="000000"/>
              </a:solidFill>
              <a:effectLst/>
              <a:latin typeface="Arial" panose="020B0604020202020204" pitchFamily="34" charset="0"/>
            </a:endParaRPr>
          </a:p>
          <a:p>
            <a:pPr fontAlgn="base">
              <a:lnSpc>
                <a:spcPct val="107000"/>
              </a:lnSpc>
              <a:spcAft>
                <a:spcPts val="800"/>
              </a:spcAft>
            </a:pPr>
            <a:endParaRPr lang="fr-FR" sz="1800" dirty="0">
              <a:latin typeface="Calibri" panose="020F0502020204030204" pitchFamily="34" charset="0"/>
              <a:cs typeface="Times New Roman" panose="02020603050405020304" pitchFamily="18" charset="0"/>
            </a:endParaRPr>
          </a:p>
          <a:p>
            <a:pPr marL="36900" indent="0">
              <a:buNone/>
            </a:pPr>
            <a:br>
              <a:rPr lang="fr-FR" sz="1600" dirty="0"/>
            </a:br>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42ADFD37-C31D-4A2E-7415-5B846AB39967}"/>
              </a:ext>
            </a:extLst>
          </p:cNvPr>
          <p:cNvSpPr txBox="1"/>
          <p:nvPr/>
        </p:nvSpPr>
        <p:spPr>
          <a:xfrm>
            <a:off x="6361471" y="1730477"/>
            <a:ext cx="5220929" cy="2253759"/>
          </a:xfrm>
          <a:prstGeom prst="rect">
            <a:avLst/>
          </a:prstGeom>
          <a:noFill/>
        </p:spPr>
        <p:txBody>
          <a:bodyPr wrap="square" rtlCol="0">
            <a:spAutoFit/>
          </a:bodyPr>
          <a:lstStyle/>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Vue remarquable/dégagée sur la campagne Quimpéroise/Lorientaise/nature environnante</a:t>
            </a:r>
          </a:p>
          <a:p>
            <a:pPr marL="342900" indent="-306000" fontAlgn="base">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 Vous offre un point de vue unique sur la </a:t>
            </a:r>
          </a:p>
          <a:p>
            <a:pPr marL="342900" indent="-306000" fontAlgn="base">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 position dominante et profitant d'une superbe vue sur la …</a:t>
            </a:r>
          </a:p>
          <a:p>
            <a:pPr marL="342900" indent="-306000" fontAlgn="base">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Conçu avec des matériaux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 qualité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et une vue imprenable sur son bel extérieur</a:t>
            </a:r>
          </a:p>
        </p:txBody>
      </p:sp>
    </p:spTree>
    <p:extLst>
      <p:ext uri="{BB962C8B-B14F-4D97-AF65-F5344CB8AC3E}">
        <p14:creationId xmlns:p14="http://schemas.microsoft.com/office/powerpoint/2010/main" val="24163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Vue : Ville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2421369"/>
            <a:ext cx="9557560" cy="5125551"/>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vue époustouflante et unique vous attend dans ces maisons xxx</a:t>
            </a:r>
          </a:p>
          <a:p>
            <a:pPr>
              <a:lnSpc>
                <a:spcPct val="10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Par tous les temps, c'est un véritable "tableau vivant" que vous observez de toutes les pièces</a:t>
            </a:r>
          </a:p>
          <a:p>
            <a:pPr>
              <a:lnSpc>
                <a:spcPct val="10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Offrant une vue remarquable sur la ville et...</a:t>
            </a:r>
          </a:p>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 Vous offre un point de vue unique sur la </a:t>
            </a:r>
          </a:p>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en position dominante et profitant d'une superbe vue sur la …</a:t>
            </a:r>
          </a:p>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Conçu avec des matériaux de qualités et une vue imprenable sur son bel extérieur</a:t>
            </a:r>
          </a:p>
          <a:p>
            <a:pPr fontAlgn="base">
              <a:lnSpc>
                <a:spcPct val="107000"/>
              </a:lnSpc>
              <a:spcAft>
                <a:spcPts val="800"/>
              </a:spcAft>
            </a:pPr>
            <a:endParaRPr lang="fr-FR" sz="1800" dirty="0">
              <a:latin typeface="Calibri" panose="020F0502020204030204" pitchFamily="34" charset="0"/>
              <a:cs typeface="Times New Roman" panose="02020603050405020304" pitchFamily="18" charset="0"/>
            </a:endParaRPr>
          </a:p>
          <a:p>
            <a:pPr marL="36900" indent="0" algn="l" fontAlgn="base">
              <a:buNone/>
            </a:pPr>
            <a:br>
              <a:rPr lang="fr-FR" sz="1600" dirty="0"/>
            </a:b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6503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Type de maison : Maison traditionnelle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2676346"/>
            <a:ext cx="10353762"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Belle maison de charme</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...mettent en avant la belle structure bourgeoise des années 70..</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Construction qualitative</a:t>
            </a:r>
          </a:p>
          <a:p>
            <a:pPr>
              <a:lnSpc>
                <a:spcPct val="107000"/>
              </a:lnSpc>
              <a:spcAft>
                <a:spcPts val="800"/>
              </a:spcAft>
            </a:pPr>
            <a:r>
              <a:rPr lang="fr-FR" sz="1800" b="1">
                <a:effectLst/>
                <a:latin typeface="Calibri" panose="020F0502020204030204" pitchFamily="34" charset="0"/>
                <a:ea typeface="Calibri" panose="020F0502020204030204" pitchFamily="34" charset="0"/>
                <a:cs typeface="Times New Roman" panose="02020603050405020304" pitchFamily="18" charset="0"/>
              </a:rPr>
              <a:t>L’intemporelle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néo bretonne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L’improbable et intemporelle </a:t>
            </a:r>
            <a:r>
              <a:rPr lang="fr-FR" sz="1800" b="1">
                <a:effectLst/>
                <a:latin typeface="Calibri" panose="020F0502020204030204" pitchFamily="34" charset="0"/>
                <a:ea typeface="Calibri" panose="020F0502020204030204" pitchFamily="34" charset="0"/>
                <a:cs typeface="Times New Roman" panose="02020603050405020304" pitchFamily="18" charset="0"/>
              </a:rPr>
              <a:t>maison traditionnelle/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néo-bretonne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L’élégance d’une architecture traditionnelle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315203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275304"/>
            <a:ext cx="10353762" cy="970450"/>
          </a:xfrm>
        </p:spPr>
        <p:txBody>
          <a:bodyPr/>
          <a:lstStyle/>
          <a:p>
            <a:pPr algn="l"/>
            <a:r>
              <a:rPr lang="fr-FR" dirty="0">
                <a:solidFill>
                  <a:srgbClr val="00B0F0"/>
                </a:solidFill>
              </a:rPr>
              <a:t>Type de maison : Maison contemporaine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344129" y="1429089"/>
            <a:ext cx="4901639" cy="504053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Contemporaine aux lignes épurées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Chaleureuse contemporaine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Bâti par un constructeur renommé offre « …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Offrant des lignes </a:t>
            </a:r>
            <a:r>
              <a:rPr lang="fr-FR" sz="1800" b="1">
                <a:effectLst/>
                <a:latin typeface="Calibri" panose="020F0502020204030204" pitchFamily="34" charset="0"/>
                <a:ea typeface="Calibri" panose="020F0502020204030204" pitchFamily="34" charset="0"/>
                <a:cs typeface="Times New Roman" panose="02020603050405020304" pitchFamily="18" charset="0"/>
              </a:rPr>
              <a:t>résolument contemporaines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Splendide maison contemporaine aux lignes épurées offrant un cadre de vie confortable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Cette jolie contemporaine … concluant un véritable cocon familial s’ouvre sur le beau jardin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L’intemporelle &amp; parfaite Contemporaine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D6253F3D-7DDC-F274-0470-FE05738349B1}"/>
              </a:ext>
            </a:extLst>
          </p:cNvPr>
          <p:cNvSpPr txBox="1"/>
          <p:nvPr/>
        </p:nvSpPr>
        <p:spPr>
          <a:xfrm>
            <a:off x="5546499" y="1406482"/>
            <a:ext cx="6438287" cy="4528099"/>
          </a:xfrm>
          <a:prstGeom prst="rect">
            <a:avLst/>
          </a:prstGeom>
          <a:noFill/>
        </p:spPr>
        <p:txBody>
          <a:bodyPr wrap="square" rtlCol="0">
            <a:spAutoFit/>
          </a:bodyPr>
          <a:lstStyle/>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L’irrésistible maison contemporaine</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Cette vaste contemporaine surprend par ses grands volumes, sa forme cubique résolument moderne…</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Respectant les codes du contemporain avec ses finitions de qualités et ses matériaux haut de gamme, cette maison récentes à été pensée pour profiter de ses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larges volumes intérieurs</a:t>
            </a:r>
            <a:endPar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bien moderne à la décoration soignée </a:t>
            </a:r>
          </a:p>
          <a:p>
            <a:pPr marL="342900" indent="-306000" fontAlgn="base">
              <a:lnSpc>
                <a:spcPct val="107000"/>
              </a:lnSpc>
              <a:spcBef>
                <a:spcPct val="20000"/>
              </a:spcBef>
              <a:spcAft>
                <a:spcPts val="800"/>
              </a:spcAft>
              <a:buClr>
                <a:schemeClr val="tx2"/>
              </a:buClr>
              <a:buSzPct val="70000"/>
              <a:buFont typeface="Wingdings 2" charset="2"/>
              <a:buChar char=""/>
            </a:pPr>
            <a:r>
              <a:rPr lang="fr-FR" sz="1800" b="1" i="0" dirty="0">
                <a:solidFill>
                  <a:srgbClr val="000000"/>
                </a:solidFill>
                <a:effectLst/>
                <a:latin typeface="Calibri" panose="020F0502020204030204" pitchFamily="34" charset="0"/>
              </a:rPr>
              <a:t>-</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Son équipement sur mesure et ses lignes désignées en font une maison confortable et facile à vivre..</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Ravissante maison contemporaine de (année) tant recherchée</a:t>
            </a:r>
          </a:p>
          <a:p>
            <a:pPr>
              <a:lnSpc>
                <a:spcPct val="107000"/>
              </a:lnSpc>
              <a:spcAft>
                <a:spcPts val="800"/>
              </a:spcAft>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33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Type de maison : Maison d’architecte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2258476"/>
            <a:ext cx="10353762"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Unique et incroyable maison d’architecte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Bâti par un architecte renommé offre « …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Improbable et unique maison d’architecte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Splendide maison d’architecte aux lignes cubiques bâtie en XXX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Cette splendide villa d’architecte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travail de l’architecte relève d’une grande signature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Surprenante maison d’architecte aux lignes résolument modernes et épurées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47861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fontScale="90000"/>
          </a:bodyPr>
          <a:lstStyle/>
          <a:p>
            <a:pPr algn="l"/>
            <a:r>
              <a:rPr lang="fr-FR" dirty="0">
                <a:solidFill>
                  <a:srgbClr val="00B0F0"/>
                </a:solidFill>
              </a:rPr>
              <a:t>Type de maison : Maison de caractère (Extérieur)</a:t>
            </a:r>
          </a:p>
        </p:txBody>
      </p:sp>
      <p:pic>
        <p:nvPicPr>
          <p:cNvPr id="4" name="Image 3">
            <a:hlinkClick r:id="rId3"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4"/>
          <a:stretch>
            <a:fillRect/>
          </a:stretch>
        </p:blipFill>
        <p:spPr>
          <a:xfrm>
            <a:off x="8564634" y="5775919"/>
            <a:ext cx="3420152" cy="944962"/>
          </a:xfrm>
          <a:prstGeom prst="rect">
            <a:avLst/>
          </a:prstGeom>
        </p:spPr>
      </p:pic>
      <p:sp>
        <p:nvSpPr>
          <p:cNvPr id="6" name="Espace réservé du contenu 2">
            <a:extLst>
              <a:ext uri="{FF2B5EF4-FFF2-40B4-BE49-F238E27FC236}">
                <a16:creationId xmlns:a16="http://schemas.microsoft.com/office/drawing/2014/main" id="{EB8870B6-77B5-EB56-117B-CE664D001C9C}"/>
              </a:ext>
            </a:extLst>
          </p:cNvPr>
          <p:cNvSpPr txBox="1">
            <a:spLocks/>
          </p:cNvSpPr>
          <p:nvPr/>
        </p:nvSpPr>
        <p:spPr>
          <a:xfrm>
            <a:off x="7545744" y="1094825"/>
            <a:ext cx="4218040" cy="430823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nSpc>
                <a:spcPct val="107000"/>
              </a:lnSpc>
              <a:spcAft>
                <a:spcPts val="800"/>
              </a:spcAft>
              <a:buFont typeface="Wingdings 2" charset="2"/>
              <a:buNone/>
            </a:pPr>
            <a:endParaRPr lang="fr-FR" sz="1800" b="1" dirty="0">
              <a:solidFill>
                <a:srgbClr val="00B0F0"/>
              </a:solidFill>
              <a:latin typeface="+mj-lt"/>
              <a:ea typeface="+mj-ea"/>
            </a:endParaRP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Charismatique maison de maître… </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Cachet inimitable </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Un portail en fer forgé et une allée sur pavé qui nous fait découvrir une façade de « date »</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Sa prestance et sa désinvolte élégance dans ce lieu extraordinaire en font une propriété unique (maison/propriété)</a:t>
            </a:r>
          </a:p>
          <a:p>
            <a:pPr>
              <a:lnSpc>
                <a:spcPct val="107000"/>
              </a:lnSpc>
              <a:spcAft>
                <a:spcPts val="800"/>
              </a:spcAft>
            </a:pPr>
            <a:endParaRPr lang="fr-FR" sz="15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819FB4B7-DE1A-5D5B-CDEA-F6ED454AF0BF}"/>
              </a:ext>
            </a:extLst>
          </p:cNvPr>
          <p:cNvSpPr txBox="1"/>
          <p:nvPr/>
        </p:nvSpPr>
        <p:spPr>
          <a:xfrm>
            <a:off x="825093" y="1525035"/>
            <a:ext cx="6923243" cy="4761112"/>
          </a:xfrm>
          <a:prstGeom prst="rect">
            <a:avLst/>
          </a:prstGeom>
          <a:noFill/>
        </p:spPr>
        <p:txBody>
          <a:bodyPr wrap="square">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L’insoupçonnable et insoupçonnée maison de caractère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Belle/Jolie maison en pierre type longère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Bâtie en pierre de taille et rénovée/Univers verdoyant et paisible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Adorable penty/Authentique longère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L’élégance discrète d’une année 30</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charme affirmé d’une année 20</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construction majestueuse et qualitative en pierres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Villa d’exception aux matériaux nobles et chaleureux au cœur de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L’arrivée sur les lieux ne vous laissera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pas indifférent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tant la prestance de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sa façade…</a:t>
            </a:r>
          </a:p>
          <a:p>
            <a:pPr marL="342900" indent="-306000">
              <a:lnSpc>
                <a:spcPct val="107000"/>
              </a:lnSpc>
              <a:spcBef>
                <a:spcPct val="20000"/>
              </a:spcBef>
              <a:spcAft>
                <a:spcPts val="800"/>
              </a:spcAft>
              <a:buClr>
                <a:schemeClr val="tx2"/>
              </a:buClr>
              <a:buSzPct val="70000"/>
              <a:buFont typeface="Wingdings 2" charset="2"/>
              <a:buChar char=""/>
            </a:pP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 Lé portail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 fer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forgé s’ouvre et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magie opère </a:t>
            </a:r>
          </a:p>
        </p:txBody>
      </p:sp>
    </p:spTree>
    <p:extLst>
      <p:ext uri="{BB962C8B-B14F-4D97-AF65-F5344CB8AC3E}">
        <p14:creationId xmlns:p14="http://schemas.microsoft.com/office/powerpoint/2010/main" val="373257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245807"/>
            <a:ext cx="10353762" cy="970450"/>
          </a:xfrm>
        </p:spPr>
        <p:txBody>
          <a:bodyPr>
            <a:normAutofit fontScale="90000"/>
          </a:bodyPr>
          <a:lstStyle/>
          <a:p>
            <a:pPr algn="l"/>
            <a:r>
              <a:rPr lang="fr-FR" dirty="0">
                <a:solidFill>
                  <a:srgbClr val="00B0F0"/>
                </a:solidFill>
              </a:rPr>
              <a:t>Type de maison : Maison de Caractère (Intérieur) </a:t>
            </a: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Espace réservé du contenu 2">
            <a:extLst>
              <a:ext uri="{FF2B5EF4-FFF2-40B4-BE49-F238E27FC236}">
                <a16:creationId xmlns:a16="http://schemas.microsoft.com/office/drawing/2014/main" id="{B4C51B9A-329F-85E3-1884-28904208EF7E}"/>
              </a:ext>
            </a:extLst>
          </p:cNvPr>
          <p:cNvSpPr txBox="1">
            <a:spLocks/>
          </p:cNvSpPr>
          <p:nvPr/>
        </p:nvSpPr>
        <p:spPr>
          <a:xfrm>
            <a:off x="919119" y="1610533"/>
            <a:ext cx="10759534" cy="5008549"/>
          </a:xfrm>
          <a:prstGeom prst="rect">
            <a:avLst/>
          </a:prstGeom>
          <a:effectLst>
            <a:outerShdw blurRad="25400" dir="17880000">
              <a:srgbClr val="000000">
                <a:alpha val="46000"/>
              </a:srgbClr>
            </a:outerShdw>
          </a:effectLst>
        </p:spPr>
        <p:txBody>
          <a:bodyPr vert="horz" lIns="91440" tIns="45720" rIns="91440" bIns="45720" rtlCol="0" anchor="t">
            <a:normAutofit fontScale="47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Offrant des éléments d’antan (parquet, rosace, hauteur sous plafond, cheminées, carreaux de ciment...)</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Raffinement et élégance dans le choix des matériaux</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X belles chambres sur parquet</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Qui conserve ses éléments d’origine (marquise, hauteur sous plafond, parquet et </a:t>
            </a:r>
            <a:r>
              <a:rPr lang="fr-FR" sz="3800" b="1" dirty="0" err="1">
                <a:effectLst/>
                <a:latin typeface="Calibri" panose="020F0502020204030204" pitchFamily="34" charset="0"/>
                <a:cs typeface="Times New Roman" panose="02020603050405020304" pitchFamily="18" charset="0"/>
              </a:rPr>
              <a:t>escalierr</a:t>
            </a:r>
            <a:r>
              <a:rPr lang="fr-FR" sz="3800" b="1" dirty="0">
                <a:effectLst/>
                <a:latin typeface="Calibri" panose="020F0502020204030204" pitchFamily="34" charset="0"/>
                <a:cs typeface="Times New Roman" panose="02020603050405020304" pitchFamily="18" charset="0"/>
              </a:rPr>
              <a:t> d ’époque…)</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Qui offre des éléments d’antan (rosaces, pierres apparentes, carreaux de ciments…)</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Eléments architecturaux d’une élégance remarquable (vitraux, parquet point de </a:t>
            </a:r>
            <a:r>
              <a:rPr lang="fr-FR" sz="3800" b="1" dirty="0" err="1">
                <a:effectLst/>
                <a:latin typeface="Calibri" panose="020F0502020204030204" pitchFamily="34" charset="0"/>
                <a:cs typeface="Times New Roman" panose="02020603050405020304" pitchFamily="18" charset="0"/>
              </a:rPr>
              <a:t>hongrie</a:t>
            </a:r>
            <a:r>
              <a:rPr lang="fr-FR" sz="3800" b="1" dirty="0">
                <a:effectLst/>
                <a:latin typeface="Calibri" panose="020F0502020204030204" pitchFamily="34" charset="0"/>
                <a:cs typeface="Times New Roman" panose="02020603050405020304" pitchFamily="18" charset="0"/>
              </a:rPr>
              <a:t> et cheminée…)</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Ce bien conserve l’intégralité du charme de l’ancien grâce à de belles hauteurs sous plafond, des carreaux de ciments, des sublimes parquets, des cheminées en marbre et moulure </a:t>
            </a:r>
          </a:p>
          <a:p>
            <a:pPr>
              <a:lnSpc>
                <a:spcPct val="127000"/>
              </a:lnSpc>
              <a:spcAft>
                <a:spcPts val="800"/>
              </a:spcAft>
            </a:pPr>
            <a:r>
              <a:rPr lang="fr-FR" sz="3800" b="1" dirty="0">
                <a:effectLst/>
                <a:latin typeface="Calibri" panose="020F0502020204030204" pitchFamily="34" charset="0"/>
                <a:cs typeface="Times New Roman" panose="02020603050405020304" pitchFamily="18" charset="0"/>
              </a:rPr>
              <a:t>Elle mêle judicieusement noblesse des matériaux anciens et volumes contemporains </a:t>
            </a:r>
          </a:p>
          <a:p>
            <a:pPr>
              <a:lnSpc>
                <a:spcPct val="127000"/>
              </a:lnSpc>
              <a:spcAft>
                <a:spcPts val="800"/>
              </a:spcAft>
            </a:pPr>
            <a:endParaRPr lang="fr-FR" sz="3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77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7FA1C-FCFB-032E-D316-A9AC98069CDC}"/>
              </a:ext>
            </a:extLst>
          </p:cNvPr>
          <p:cNvSpPr>
            <a:spLocks noGrp="1"/>
          </p:cNvSpPr>
          <p:nvPr>
            <p:ph type="ctrTitle"/>
          </p:nvPr>
        </p:nvSpPr>
        <p:spPr>
          <a:xfrm>
            <a:off x="1435057" y="241811"/>
            <a:ext cx="9144000" cy="614260"/>
          </a:xfrm>
        </p:spPr>
        <p:txBody>
          <a:bodyPr>
            <a:normAutofit/>
          </a:bodyPr>
          <a:lstStyle/>
          <a:p>
            <a:r>
              <a:rPr lang="fr-FR" sz="3200" dirty="0">
                <a:solidFill>
                  <a:srgbClr val="00B0F0"/>
                </a:solidFill>
              </a:rPr>
              <a:t>SOMMAIRE</a:t>
            </a:r>
          </a:p>
        </p:txBody>
      </p:sp>
      <p:sp>
        <p:nvSpPr>
          <p:cNvPr id="3" name="Sous-titre 2">
            <a:extLst>
              <a:ext uri="{FF2B5EF4-FFF2-40B4-BE49-F238E27FC236}">
                <a16:creationId xmlns:a16="http://schemas.microsoft.com/office/drawing/2014/main" id="{9B0B20BB-972F-C08C-6A2E-961D2E393781}"/>
              </a:ext>
            </a:extLst>
          </p:cNvPr>
          <p:cNvSpPr>
            <a:spLocks noGrp="1"/>
          </p:cNvSpPr>
          <p:nvPr>
            <p:ph type="subTitle" idx="1"/>
          </p:nvPr>
        </p:nvSpPr>
        <p:spPr>
          <a:xfrm>
            <a:off x="128300" y="1197518"/>
            <a:ext cx="2281085" cy="3249927"/>
          </a:xfrm>
        </p:spPr>
        <p:txBody>
          <a:bodyPr>
            <a:normAutofit fontScale="85000" lnSpcReduction="10000"/>
          </a:bodyPr>
          <a:lstStyle/>
          <a:p>
            <a:pPr marL="342900" indent="-342900" algn="l">
              <a:buClr>
                <a:schemeClr val="tx1"/>
              </a:buClr>
              <a:buFont typeface="Wingdings" panose="05000000000000000000" pitchFamily="2" charset="2"/>
              <a:buChar char="q"/>
            </a:pPr>
            <a:r>
              <a:rPr lang="fr-FR" sz="1700" b="1" dirty="0"/>
              <a:t>EMPLACEMENT </a:t>
            </a:r>
            <a:r>
              <a:rPr lang="fr-FR" sz="2400" b="1" dirty="0"/>
              <a:t>      </a:t>
            </a:r>
          </a:p>
          <a:p>
            <a:pPr marL="342900" indent="-342900" algn="l">
              <a:buClr>
                <a:schemeClr val="tx1"/>
              </a:buClr>
              <a:buFont typeface="Wingdings" panose="05000000000000000000" pitchFamily="2" charset="2"/>
              <a:buChar char="Ø"/>
            </a:pPr>
            <a:r>
              <a:rPr lang="fr-FR" sz="1700" dirty="0">
                <a:solidFill>
                  <a:srgbClr val="00B0F0"/>
                </a:solidFill>
                <a:hlinkClick r:id="rId3" action="ppaction://hlinksldjump">
                  <a:extLst>
                    <a:ext uri="{A12FA001-AC4F-418D-AE19-62706E023703}">
                      <ahyp:hlinkClr xmlns:ahyp="http://schemas.microsoft.com/office/drawing/2018/hyperlinkcolor" val="tx"/>
                    </a:ext>
                  </a:extLst>
                </a:hlinkClick>
                <a:hlinkMouseOver r:id="rId3" action="ppaction://hlinksldjump">
                  <a:extLst>
                    <a:ext uri="{A12FA001-AC4F-418D-AE19-62706E023703}">
                      <ahyp:hlinkClr xmlns:ahyp="http://schemas.microsoft.com/office/drawing/2018/hyperlinkcolor" val="tx"/>
                    </a:ext>
                  </a:extLst>
                </a:hlinkMouseOver>
              </a:rPr>
              <a:t>Quartier</a:t>
            </a:r>
            <a:endParaRPr lang="fr-FR" sz="1700" dirty="0">
              <a:solidFill>
                <a:srgbClr val="00B0F0"/>
              </a:solidFill>
              <a:hlinkClick r:id="rId4" action="ppaction://hlinksldjump">
                <a:extLst>
                  <a:ext uri="{A12FA001-AC4F-418D-AE19-62706E023703}">
                    <ahyp:hlinkClr xmlns:ahyp="http://schemas.microsoft.com/office/drawing/2018/hyperlinkcolor" val="tx"/>
                  </a:ext>
                </a:extLst>
              </a:hlinkClick>
            </a:endParaRPr>
          </a:p>
          <a:p>
            <a:pPr marL="342900" indent="-342900" algn="l">
              <a:buClr>
                <a:schemeClr val="tx1"/>
              </a:buClr>
              <a:buFont typeface="Wingdings" panose="05000000000000000000" pitchFamily="2" charset="2"/>
              <a:buChar char="Ø"/>
            </a:pPr>
            <a:r>
              <a:rPr lang="fr-FR" sz="1700" dirty="0">
                <a:solidFill>
                  <a:srgbClr val="00B0F0"/>
                </a:solidFill>
                <a:hlinkClick r:id="rId4" action="ppaction://hlinksldjump">
                  <a:extLst>
                    <a:ext uri="{A12FA001-AC4F-418D-AE19-62706E023703}">
                      <ahyp:hlinkClr xmlns:ahyp="http://schemas.microsoft.com/office/drawing/2018/hyperlinkcolor" val="tx"/>
                    </a:ext>
                  </a:extLst>
                </a:hlinkClick>
              </a:rPr>
              <a:t>Centre-ville</a:t>
            </a:r>
            <a:endParaRPr lang="fr-FR" sz="1700" dirty="0">
              <a:solidFill>
                <a:srgbClr val="00B0F0"/>
              </a:solidFill>
            </a:endParaRPr>
          </a:p>
          <a:p>
            <a:pPr marL="342900" indent="-342900" algn="l">
              <a:buClr>
                <a:schemeClr val="tx1"/>
              </a:buClr>
              <a:buFont typeface="Wingdings" panose="05000000000000000000" pitchFamily="2" charset="2"/>
              <a:buChar char="Ø"/>
            </a:pPr>
            <a:r>
              <a:rPr lang="fr-FR" sz="1700" dirty="0">
                <a:solidFill>
                  <a:srgbClr val="00B0F0"/>
                </a:solidFill>
                <a:hlinkClick r:id="rId5" action="ppaction://hlinksldjump">
                  <a:extLst>
                    <a:ext uri="{A12FA001-AC4F-418D-AE19-62706E023703}">
                      <ahyp:hlinkClr xmlns:ahyp="http://schemas.microsoft.com/office/drawing/2018/hyperlinkcolor" val="tx"/>
                    </a:ext>
                  </a:extLst>
                </a:hlinkClick>
              </a:rPr>
              <a:t>Périphérie</a:t>
            </a:r>
            <a:r>
              <a:rPr lang="fr-FR" sz="1700" dirty="0">
                <a:solidFill>
                  <a:srgbClr val="00B0F0"/>
                </a:solidFill>
              </a:rPr>
              <a:t> </a:t>
            </a:r>
          </a:p>
          <a:p>
            <a:pPr marL="342900" indent="-342900" algn="l">
              <a:buClr>
                <a:schemeClr val="tx1"/>
              </a:buClr>
              <a:buFont typeface="Wingdings" panose="05000000000000000000" pitchFamily="2" charset="2"/>
              <a:buChar char="Ø"/>
            </a:pPr>
            <a:r>
              <a:rPr lang="fr-FR" sz="1700" dirty="0">
                <a:solidFill>
                  <a:srgbClr val="00B0F0"/>
                </a:solidFill>
                <a:hlinkClick r:id="rId6" action="ppaction://hlinksldjump">
                  <a:extLst>
                    <a:ext uri="{A12FA001-AC4F-418D-AE19-62706E023703}">
                      <ahyp:hlinkClr xmlns:ahyp="http://schemas.microsoft.com/office/drawing/2018/hyperlinkcolor" val="tx"/>
                    </a:ext>
                  </a:extLst>
                </a:hlinkClick>
              </a:rPr>
              <a:t>Campagne</a:t>
            </a:r>
            <a:endParaRPr lang="fr-FR" sz="1700" dirty="0">
              <a:solidFill>
                <a:srgbClr val="00B0F0"/>
              </a:solidFill>
            </a:endParaRPr>
          </a:p>
          <a:p>
            <a:pPr marL="342900" indent="-342900" algn="l">
              <a:buClr>
                <a:schemeClr val="tx1"/>
              </a:buClr>
              <a:buFont typeface="Wingdings" panose="05000000000000000000" pitchFamily="2" charset="2"/>
              <a:buChar char="Ø"/>
            </a:pPr>
            <a:r>
              <a:rPr lang="fr-FR" sz="1700" dirty="0">
                <a:solidFill>
                  <a:srgbClr val="00B0F0"/>
                </a:solidFill>
                <a:hlinkClick r:id="rId7" action="ppaction://hlinksldjump">
                  <a:extLst>
                    <a:ext uri="{A12FA001-AC4F-418D-AE19-62706E023703}">
                      <ahyp:hlinkClr xmlns:ahyp="http://schemas.microsoft.com/office/drawing/2018/hyperlinkcolor" val="tx"/>
                    </a:ext>
                  </a:extLst>
                </a:hlinkClick>
              </a:rPr>
              <a:t>Calme (Maison)</a:t>
            </a:r>
            <a:endParaRPr lang="fr-FR" sz="1700" dirty="0">
              <a:solidFill>
                <a:srgbClr val="00B0F0"/>
              </a:solidFill>
            </a:endParaRPr>
          </a:p>
          <a:p>
            <a:pPr marL="342900" indent="-342900" algn="l">
              <a:buClr>
                <a:schemeClr val="tx1"/>
              </a:buClr>
              <a:buFont typeface="Wingdings" panose="05000000000000000000" pitchFamily="2" charset="2"/>
              <a:buChar char="Ø"/>
            </a:pPr>
            <a:r>
              <a:rPr lang="fr-FR" sz="1700" dirty="0">
                <a:solidFill>
                  <a:srgbClr val="00B0F0"/>
                </a:solidFill>
                <a:hlinkClick r:id="rId8" action="ppaction://hlinksldjump">
                  <a:extLst>
                    <a:ext uri="{A12FA001-AC4F-418D-AE19-62706E023703}">
                      <ahyp:hlinkClr xmlns:ahyp="http://schemas.microsoft.com/office/drawing/2018/hyperlinkcolor" val="tx"/>
                    </a:ext>
                  </a:extLst>
                </a:hlinkClick>
              </a:rPr>
              <a:t>Calme (Propriété)</a:t>
            </a:r>
            <a:endParaRPr lang="fr-FR" sz="1700" dirty="0">
              <a:solidFill>
                <a:srgbClr val="00B0F0"/>
              </a:solidFill>
            </a:endParaRPr>
          </a:p>
          <a:p>
            <a:pPr marL="342900" indent="-342900" algn="l">
              <a:buClr>
                <a:schemeClr val="tx1"/>
              </a:buClr>
              <a:buFont typeface="Wingdings" panose="05000000000000000000" pitchFamily="2" charset="2"/>
              <a:buChar char="Ø"/>
            </a:pPr>
            <a:r>
              <a:rPr lang="fr-FR" sz="1700" dirty="0">
                <a:solidFill>
                  <a:srgbClr val="00B0F0"/>
                </a:solidFill>
                <a:hlinkClick r:id="rId9" action="ppaction://hlinksldjump">
                  <a:extLst>
                    <a:ext uri="{A12FA001-AC4F-418D-AE19-62706E023703}">
                      <ahyp:hlinkClr xmlns:ahyp="http://schemas.microsoft.com/office/drawing/2018/hyperlinkcolor" val="tx"/>
                    </a:ext>
                  </a:extLst>
                </a:hlinkClick>
              </a:rPr>
              <a:t>Proximité de la mer</a:t>
            </a:r>
            <a:endParaRPr lang="fr-FR" sz="1700" dirty="0">
              <a:solidFill>
                <a:srgbClr val="00B0F0"/>
              </a:solidFill>
            </a:endParaRPr>
          </a:p>
          <a:p>
            <a:pPr marL="342900" indent="-342900" algn="l">
              <a:buClr>
                <a:schemeClr val="tx1"/>
              </a:buClr>
              <a:buFont typeface="Wingdings" panose="05000000000000000000" pitchFamily="2" charset="2"/>
              <a:buChar char="Ø"/>
            </a:pPr>
            <a:r>
              <a:rPr lang="fr-FR" sz="1700" dirty="0">
                <a:solidFill>
                  <a:srgbClr val="00B0F0"/>
                </a:solidFill>
                <a:hlinkClick r:id="rId10" action="ppaction://hlinksldjump">
                  <a:extLst>
                    <a:ext uri="{A12FA001-AC4F-418D-AE19-62706E023703}">
                      <ahyp:hlinkClr xmlns:ahyp="http://schemas.microsoft.com/office/drawing/2018/hyperlinkcolor" val="tx"/>
                    </a:ext>
                  </a:extLst>
                </a:hlinkClick>
              </a:rPr>
              <a:t>Station balnéaire</a:t>
            </a:r>
            <a:endParaRPr lang="fr-FR" sz="1700" dirty="0">
              <a:solidFill>
                <a:srgbClr val="00B0F0"/>
              </a:solidFill>
            </a:endParaRPr>
          </a:p>
          <a:p>
            <a:pPr marL="342900" indent="-342900" algn="l">
              <a:buClr>
                <a:schemeClr val="tx1"/>
              </a:buClr>
              <a:buFont typeface="Wingdings" panose="05000000000000000000" pitchFamily="2" charset="2"/>
              <a:buChar char="Ø"/>
            </a:pPr>
            <a:r>
              <a:rPr lang="fr-FR" sz="1700" dirty="0">
                <a:solidFill>
                  <a:srgbClr val="00B0F0"/>
                </a:solidFill>
                <a:hlinkClick r:id="rId11" action="ppaction://hlinksldjump">
                  <a:extLst>
                    <a:ext uri="{A12FA001-AC4F-418D-AE19-62706E023703}">
                      <ahyp:hlinkClr xmlns:ahyp="http://schemas.microsoft.com/office/drawing/2018/hyperlinkcolor" val="tx"/>
                    </a:ext>
                  </a:extLst>
                </a:hlinkClick>
              </a:rPr>
              <a:t>Les pieds dans l’eau</a:t>
            </a:r>
            <a:endParaRPr lang="fr-FR" sz="1700" dirty="0">
              <a:solidFill>
                <a:srgbClr val="00B0F0"/>
              </a:solidFill>
            </a:endParaRPr>
          </a:p>
          <a:p>
            <a:pPr marL="342900" indent="-342900" algn="l">
              <a:buClr>
                <a:schemeClr val="tx1"/>
              </a:buClr>
              <a:buFont typeface="Wingdings" panose="05000000000000000000" pitchFamily="2" charset="2"/>
              <a:buChar char="Ø"/>
            </a:pPr>
            <a:endParaRPr lang="fr-FR" sz="1600" dirty="0">
              <a:solidFill>
                <a:srgbClr val="00B0F0"/>
              </a:solidFill>
            </a:endParaRPr>
          </a:p>
          <a:p>
            <a:pPr algn="l">
              <a:buClr>
                <a:schemeClr val="tx1"/>
              </a:buClr>
            </a:pPr>
            <a:endParaRPr lang="fr-FR" sz="1600" dirty="0">
              <a:solidFill>
                <a:srgbClr val="00B0F0"/>
              </a:solidFill>
            </a:endParaRPr>
          </a:p>
        </p:txBody>
      </p:sp>
      <p:sp>
        <p:nvSpPr>
          <p:cNvPr id="7" name="Sous-titre 2">
            <a:extLst>
              <a:ext uri="{FF2B5EF4-FFF2-40B4-BE49-F238E27FC236}">
                <a16:creationId xmlns:a16="http://schemas.microsoft.com/office/drawing/2014/main" id="{4B97BB96-C618-D30E-FBB5-65E6B8FFF33B}"/>
              </a:ext>
            </a:extLst>
          </p:cNvPr>
          <p:cNvSpPr txBox="1">
            <a:spLocks/>
          </p:cNvSpPr>
          <p:nvPr/>
        </p:nvSpPr>
        <p:spPr>
          <a:xfrm>
            <a:off x="2713499" y="1197518"/>
            <a:ext cx="2748117" cy="536870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marL="342900" indent="-342900" algn="l">
              <a:buClr>
                <a:schemeClr val="tx1"/>
              </a:buClr>
              <a:buFont typeface="Wingdings" panose="05000000000000000000" pitchFamily="2" charset="2"/>
              <a:buChar char="q"/>
            </a:pPr>
            <a:r>
              <a:rPr lang="fr-FR" sz="1400" b="1" dirty="0"/>
              <a:t>TYPE DE MAISON    </a:t>
            </a:r>
          </a:p>
          <a:p>
            <a:pPr marL="342900" indent="-342900" algn="l">
              <a:buClr>
                <a:schemeClr val="tx1"/>
              </a:buClr>
              <a:buFont typeface="Wingdings" panose="05000000000000000000" pitchFamily="2" charset="2"/>
              <a:buChar char="Ø"/>
            </a:pPr>
            <a:r>
              <a:rPr lang="fr-FR" sz="1400" dirty="0">
                <a:solidFill>
                  <a:srgbClr val="00B0F0"/>
                </a:solidFill>
                <a:hlinkClick r:id="rId12" action="ppaction://hlinksldjump">
                  <a:extLst>
                    <a:ext uri="{A12FA001-AC4F-418D-AE19-62706E023703}">
                      <ahyp:hlinkClr xmlns:ahyp="http://schemas.microsoft.com/office/drawing/2018/hyperlinkcolor" val="tx"/>
                    </a:ext>
                  </a:extLst>
                </a:hlinkClick>
              </a:rPr>
              <a:t>Maison traditionnelle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13" action="ppaction://hlinksldjump">
                  <a:extLst>
                    <a:ext uri="{A12FA001-AC4F-418D-AE19-62706E023703}">
                      <ahyp:hlinkClr xmlns:ahyp="http://schemas.microsoft.com/office/drawing/2018/hyperlinkcolor" val="tx"/>
                    </a:ext>
                  </a:extLst>
                </a:hlinkClick>
              </a:rPr>
              <a:t>Maison contemporaine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14" action="ppaction://hlinksldjump">
                  <a:extLst>
                    <a:ext uri="{A12FA001-AC4F-418D-AE19-62706E023703}">
                      <ahyp:hlinkClr xmlns:ahyp="http://schemas.microsoft.com/office/drawing/2018/hyperlinkcolor" val="tx"/>
                    </a:ext>
                  </a:extLst>
                </a:hlinkClick>
              </a:rPr>
              <a:t>Maison d’architecte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15" action="ppaction://hlinksldjump">
                  <a:extLst>
                    <a:ext uri="{A12FA001-AC4F-418D-AE19-62706E023703}">
                      <ahyp:hlinkClr xmlns:ahyp="http://schemas.microsoft.com/office/drawing/2018/hyperlinkcolor" val="tx"/>
                    </a:ext>
                  </a:extLst>
                </a:hlinkClick>
              </a:rPr>
              <a:t>Maison de caractère (extérieur)</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16" action="ppaction://hlinksldjump">
                  <a:extLst>
                    <a:ext uri="{A12FA001-AC4F-418D-AE19-62706E023703}">
                      <ahyp:hlinkClr xmlns:ahyp="http://schemas.microsoft.com/office/drawing/2018/hyperlinkcolor" val="tx"/>
                    </a:ext>
                  </a:extLst>
                </a:hlinkClick>
              </a:rPr>
              <a:t>Maison de caractère (intérieur) </a:t>
            </a:r>
            <a:endParaRPr lang="fr-FR" sz="1400" dirty="0">
              <a:solidFill>
                <a:srgbClr val="00B0F0"/>
              </a:solidFill>
            </a:endParaRPr>
          </a:p>
          <a:p>
            <a:pPr algn="l">
              <a:buClr>
                <a:schemeClr val="tx1"/>
              </a:buClr>
            </a:pPr>
            <a:endParaRPr lang="fr-FR" sz="1700" dirty="0">
              <a:solidFill>
                <a:srgbClr val="00B0F0"/>
              </a:solidFill>
            </a:endParaRPr>
          </a:p>
          <a:p>
            <a:pPr algn="l">
              <a:buClr>
                <a:schemeClr val="tx1"/>
              </a:buClr>
            </a:pPr>
            <a:endParaRPr lang="fr-FR" sz="1700" dirty="0">
              <a:solidFill>
                <a:srgbClr val="00B0F0"/>
              </a:solidFill>
            </a:endParaRPr>
          </a:p>
          <a:p>
            <a:pPr marL="342900" indent="-342900" algn="l">
              <a:buClr>
                <a:schemeClr val="tx1"/>
              </a:buClr>
              <a:buFont typeface="Wingdings" panose="05000000000000000000" pitchFamily="2" charset="2"/>
              <a:buChar char="q"/>
            </a:pPr>
            <a:r>
              <a:rPr lang="fr-FR" sz="1400" b="1" dirty="0"/>
              <a:t>EXTERIEURS</a:t>
            </a:r>
            <a:endParaRPr lang="fr-FR" sz="1700" dirty="0"/>
          </a:p>
          <a:p>
            <a:pPr marL="342900" indent="-342900" algn="l">
              <a:buClr>
                <a:schemeClr val="tx1"/>
              </a:buClr>
              <a:buFont typeface="Wingdings" panose="05000000000000000000" pitchFamily="2" charset="2"/>
              <a:buChar char="Ø"/>
            </a:pPr>
            <a:r>
              <a:rPr lang="fr-FR" sz="1400" dirty="0">
                <a:solidFill>
                  <a:srgbClr val="00B0F0"/>
                </a:solidFill>
                <a:hlinkClick r:id="rId17" action="ppaction://hlinksldjump">
                  <a:extLst>
                    <a:ext uri="{A12FA001-AC4F-418D-AE19-62706E023703}">
                      <ahyp:hlinkClr xmlns:ahyp="http://schemas.microsoft.com/office/drawing/2018/hyperlinkcolor" val="tx"/>
                    </a:ext>
                  </a:extLst>
                </a:hlinkClick>
              </a:rPr>
              <a:t>Jardin </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18" action="ppaction://hlinksldjump">
                  <a:extLst>
                    <a:ext uri="{A12FA001-AC4F-418D-AE19-62706E023703}">
                      <ahyp:hlinkClr xmlns:ahyp="http://schemas.microsoft.com/office/drawing/2018/hyperlinkcolor" val="tx"/>
                    </a:ext>
                  </a:extLst>
                </a:hlinkClick>
              </a:rPr>
              <a:t>Jardinet</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19" action="ppaction://hlinksldjump">
                  <a:extLst>
                    <a:ext uri="{A12FA001-AC4F-418D-AE19-62706E023703}">
                      <ahyp:hlinkClr xmlns:ahyp="http://schemas.microsoft.com/office/drawing/2018/hyperlinkcolor" val="tx"/>
                    </a:ext>
                  </a:extLst>
                </a:hlinkClick>
              </a:rPr>
              <a:t>Jardin paysagé</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0" action="ppaction://hlinksldjump">
                  <a:extLst>
                    <a:ext uri="{A12FA001-AC4F-418D-AE19-62706E023703}">
                      <ahyp:hlinkClr xmlns:ahyp="http://schemas.microsoft.com/office/drawing/2018/hyperlinkcolor" val="tx"/>
                    </a:ext>
                  </a:extLst>
                </a:hlinkClick>
              </a:rPr>
              <a:t>Terrasse</a:t>
            </a:r>
            <a:endParaRPr lang="fr-FR" sz="1400" dirty="0">
              <a:solidFill>
                <a:srgbClr val="00B0F0"/>
              </a:solidFill>
            </a:endParaRPr>
          </a:p>
          <a:p>
            <a:pPr marL="342900" indent="-342900" algn="l">
              <a:buClr>
                <a:schemeClr val="tx1"/>
              </a:buClr>
              <a:buFont typeface="Wingdings" panose="05000000000000000000" pitchFamily="2" charset="2"/>
              <a:buChar char="Ø"/>
            </a:pPr>
            <a:endParaRPr lang="fr-FR" sz="1700" dirty="0">
              <a:solidFill>
                <a:srgbClr val="00B0F0"/>
              </a:solidFill>
            </a:endParaRPr>
          </a:p>
          <a:p>
            <a:pPr marL="342900" indent="-342900" algn="l">
              <a:buClr>
                <a:schemeClr val="tx1"/>
              </a:buClr>
              <a:buFont typeface="Wingdings" panose="05000000000000000000" pitchFamily="2" charset="2"/>
              <a:buChar char="Ø"/>
            </a:pPr>
            <a:endParaRPr lang="fr-FR" sz="1700" dirty="0">
              <a:solidFill>
                <a:srgbClr val="00B0F0"/>
              </a:solidFill>
            </a:endParaRPr>
          </a:p>
          <a:p>
            <a:pPr marL="342900" indent="-342900" algn="l">
              <a:buClr>
                <a:schemeClr val="tx1"/>
              </a:buClr>
              <a:buFont typeface="Wingdings" panose="05000000000000000000" pitchFamily="2" charset="2"/>
              <a:buChar char="§"/>
            </a:pPr>
            <a:endParaRPr lang="fr-FR" dirty="0"/>
          </a:p>
        </p:txBody>
      </p:sp>
      <p:sp>
        <p:nvSpPr>
          <p:cNvPr id="8" name="Sous-titre 2">
            <a:extLst>
              <a:ext uri="{FF2B5EF4-FFF2-40B4-BE49-F238E27FC236}">
                <a16:creationId xmlns:a16="http://schemas.microsoft.com/office/drawing/2014/main" id="{0DFBB4AF-95D4-A57C-D2DF-67DAE702DBA7}"/>
              </a:ext>
            </a:extLst>
          </p:cNvPr>
          <p:cNvSpPr txBox="1">
            <a:spLocks/>
          </p:cNvSpPr>
          <p:nvPr/>
        </p:nvSpPr>
        <p:spPr>
          <a:xfrm>
            <a:off x="8108466" y="1142991"/>
            <a:ext cx="3615687" cy="463008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marL="342900" indent="-342900" algn="l">
              <a:buClr>
                <a:schemeClr val="tx1"/>
              </a:buClr>
              <a:buFont typeface="Wingdings" panose="05000000000000000000" pitchFamily="2" charset="2"/>
              <a:buChar char="q"/>
            </a:pPr>
            <a:r>
              <a:rPr lang="fr-FR" sz="1400" b="1" dirty="0"/>
              <a:t>PRESTATIONS </a:t>
            </a:r>
          </a:p>
          <a:p>
            <a:pPr marL="342900" indent="-342900" algn="l">
              <a:buClr>
                <a:schemeClr val="tx1"/>
              </a:buClr>
              <a:buFont typeface="Wingdings" panose="05000000000000000000" pitchFamily="2" charset="2"/>
              <a:buChar char="Ø"/>
            </a:pPr>
            <a:r>
              <a:rPr lang="fr-FR" sz="1400" dirty="0">
                <a:solidFill>
                  <a:srgbClr val="00B0F0"/>
                </a:solidFill>
                <a:hlinkClick r:id="rId21" action="ppaction://hlinksldjump">
                  <a:extLst>
                    <a:ext uri="{A12FA001-AC4F-418D-AE19-62706E023703}">
                      <ahyp:hlinkClr xmlns:ahyp="http://schemas.microsoft.com/office/drawing/2018/hyperlinkcolor" val="tx"/>
                    </a:ext>
                  </a:extLst>
                </a:hlinkClick>
              </a:rPr>
              <a:t>Généralités</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2" action="ppaction://hlinksldjump">
                  <a:extLst>
                    <a:ext uri="{A12FA001-AC4F-418D-AE19-62706E023703}">
                      <ahyp:hlinkClr xmlns:ahyp="http://schemas.microsoft.com/office/drawing/2018/hyperlinkcolor" val="tx"/>
                    </a:ext>
                  </a:extLst>
                </a:hlinkClick>
              </a:rPr>
              <a:t>Hall d’entrée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3" action="ppaction://hlinksldjump">
                  <a:extLst>
                    <a:ext uri="{A12FA001-AC4F-418D-AE19-62706E023703}">
                      <ahyp:hlinkClr xmlns:ahyp="http://schemas.microsoft.com/office/drawing/2018/hyperlinkcolor" val="tx"/>
                    </a:ext>
                  </a:extLst>
                </a:hlinkClick>
              </a:rPr>
              <a:t>Séjour avec cuisine A/E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4" action="ppaction://hlinksldjump">
                  <a:extLst>
                    <a:ext uri="{A12FA001-AC4F-418D-AE19-62706E023703}">
                      <ahyp:hlinkClr xmlns:ahyp="http://schemas.microsoft.com/office/drawing/2018/hyperlinkcolor" val="tx"/>
                    </a:ext>
                  </a:extLst>
                </a:hlinkClick>
              </a:rPr>
              <a:t>Séjour</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5" action="ppaction://hlinksldjump">
                  <a:extLst>
                    <a:ext uri="{A12FA001-AC4F-418D-AE19-62706E023703}">
                      <ahyp:hlinkClr xmlns:ahyp="http://schemas.microsoft.com/office/drawing/2018/hyperlinkcolor" val="tx"/>
                    </a:ext>
                  </a:extLst>
                </a:hlinkClick>
              </a:rPr>
              <a:t>Cuisine </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6" action="ppaction://hlinksldjump">
                  <a:extLst>
                    <a:ext uri="{A12FA001-AC4F-418D-AE19-62706E023703}">
                      <ahyp:hlinkClr xmlns:ahyp="http://schemas.microsoft.com/office/drawing/2018/hyperlinkcolor" val="tx"/>
                    </a:ext>
                  </a:extLst>
                </a:hlinkClick>
              </a:rPr>
              <a:t>Chambre au rez de chaussée </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7" action="ppaction://hlinksldjump">
                  <a:extLst>
                    <a:ext uri="{A12FA001-AC4F-418D-AE19-62706E023703}">
                      <ahyp:hlinkClr xmlns:ahyp="http://schemas.microsoft.com/office/drawing/2018/hyperlinkcolor" val="tx"/>
                    </a:ext>
                  </a:extLst>
                </a:hlinkClick>
              </a:rPr>
              <a:t>Chambre à l’étage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8" action="ppaction://hlinksldjump">
                  <a:extLst>
                    <a:ext uri="{A12FA001-AC4F-418D-AE19-62706E023703}">
                      <ahyp:hlinkClr xmlns:ahyp="http://schemas.microsoft.com/office/drawing/2018/hyperlinkcolor" val="tx"/>
                    </a:ext>
                  </a:extLst>
                </a:hlinkClick>
              </a:rPr>
              <a:t>Mezzanine </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29" action="ppaction://hlinksldjump">
                  <a:extLst>
                    <a:ext uri="{A12FA001-AC4F-418D-AE19-62706E023703}">
                      <ahyp:hlinkClr xmlns:ahyp="http://schemas.microsoft.com/office/drawing/2018/hyperlinkcolor" val="tx"/>
                    </a:ext>
                  </a:extLst>
                </a:hlinkClick>
              </a:rPr>
              <a:t>Garage/Sous-sol</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30" action="ppaction://hlinksldjump">
                  <a:extLst>
                    <a:ext uri="{A12FA001-AC4F-418D-AE19-62706E023703}">
                      <ahyp:hlinkClr xmlns:ahyp="http://schemas.microsoft.com/office/drawing/2018/hyperlinkcolor" val="tx"/>
                    </a:ext>
                  </a:extLst>
                </a:hlinkClick>
              </a:rPr>
              <a:t>Dépendances</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31" action="ppaction://hlinksldjump">
                  <a:extLst>
                    <a:ext uri="{A12FA001-AC4F-418D-AE19-62706E023703}">
                      <ahyp:hlinkClr xmlns:ahyp="http://schemas.microsoft.com/office/drawing/2018/hyperlinkcolor" val="tx"/>
                    </a:ext>
                  </a:extLst>
                </a:hlinkClick>
              </a:rPr>
              <a:t>Piscine</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32" action="ppaction://hlinksldjump">
                  <a:extLst>
                    <a:ext uri="{A12FA001-AC4F-418D-AE19-62706E023703}">
                      <ahyp:hlinkClr xmlns:ahyp="http://schemas.microsoft.com/office/drawing/2018/hyperlinkcolor" val="tx"/>
                    </a:ext>
                  </a:extLst>
                </a:hlinkClick>
              </a:rPr>
              <a:t>Espaces supplémentaires</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33" action="ppaction://hlinksldjump">
                  <a:extLst>
                    <a:ext uri="{A12FA001-AC4F-418D-AE19-62706E023703}">
                      <ahyp:hlinkClr xmlns:ahyp="http://schemas.microsoft.com/office/drawing/2018/hyperlinkcolor" val="tx"/>
                    </a:ext>
                  </a:extLst>
                </a:hlinkClick>
              </a:rPr>
              <a:t>Logement Eco Responsable</a:t>
            </a:r>
            <a:endParaRPr lang="fr-FR" sz="1400" dirty="0">
              <a:solidFill>
                <a:srgbClr val="00B0F0"/>
              </a:solidFill>
            </a:endParaRPr>
          </a:p>
          <a:p>
            <a:pPr marL="342900" indent="-342900" algn="l">
              <a:buClr>
                <a:schemeClr val="tx1"/>
              </a:buClr>
              <a:buFont typeface="Wingdings" panose="05000000000000000000" pitchFamily="2" charset="2"/>
              <a:buChar char="Ø"/>
            </a:pPr>
            <a:endParaRPr lang="fr-FR" sz="1600" dirty="0">
              <a:solidFill>
                <a:srgbClr val="00B0F0"/>
              </a:solidFill>
            </a:endParaRPr>
          </a:p>
          <a:p>
            <a:pPr marL="342900" indent="-342900" algn="l">
              <a:buClr>
                <a:schemeClr val="tx1"/>
              </a:buClr>
              <a:buFont typeface="Wingdings" panose="05000000000000000000" pitchFamily="2" charset="2"/>
              <a:buChar char="§"/>
            </a:pPr>
            <a:endParaRPr lang="fr-FR" sz="1600" dirty="0"/>
          </a:p>
        </p:txBody>
      </p:sp>
      <p:pic>
        <p:nvPicPr>
          <p:cNvPr id="18" name="Image 17" descr="Une image contenant texte&#10;&#10;Description générée automatiquement">
            <a:hlinkClick r:id="rId34" action="ppaction://hlinksldjump"/>
            <a:extLst>
              <a:ext uri="{FF2B5EF4-FFF2-40B4-BE49-F238E27FC236}">
                <a16:creationId xmlns:a16="http://schemas.microsoft.com/office/drawing/2014/main" id="{102CB94C-3CFD-5A81-0946-5F3E329E949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587260" y="102741"/>
            <a:ext cx="3420704" cy="947272"/>
          </a:xfrm>
          <a:prstGeom prst="rect">
            <a:avLst/>
          </a:prstGeom>
        </p:spPr>
      </p:pic>
      <p:sp>
        <p:nvSpPr>
          <p:cNvPr id="11" name="Sous-titre 2">
            <a:extLst>
              <a:ext uri="{FF2B5EF4-FFF2-40B4-BE49-F238E27FC236}">
                <a16:creationId xmlns:a16="http://schemas.microsoft.com/office/drawing/2014/main" id="{C39109E7-4F69-A148-2D94-26BEA540C300}"/>
              </a:ext>
            </a:extLst>
          </p:cNvPr>
          <p:cNvSpPr txBox="1">
            <a:spLocks/>
          </p:cNvSpPr>
          <p:nvPr/>
        </p:nvSpPr>
        <p:spPr>
          <a:xfrm>
            <a:off x="5461616" y="1142991"/>
            <a:ext cx="2885193" cy="555601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marL="342900" indent="-342900" algn="l">
              <a:buClr>
                <a:schemeClr val="tx1"/>
              </a:buClr>
              <a:buFont typeface="Wingdings" panose="05000000000000000000" pitchFamily="2" charset="2"/>
              <a:buChar char="q"/>
            </a:pPr>
            <a:r>
              <a:rPr lang="fr-FR" sz="1400" b="1" dirty="0"/>
              <a:t>ETAT</a:t>
            </a:r>
            <a:r>
              <a:rPr lang="fr-FR" sz="1700" b="1" dirty="0"/>
              <a:t>    </a:t>
            </a:r>
          </a:p>
          <a:p>
            <a:pPr marL="342900" indent="-342900" algn="l">
              <a:buClr>
                <a:schemeClr val="tx1"/>
              </a:buClr>
              <a:buFont typeface="Wingdings" panose="05000000000000000000" pitchFamily="2" charset="2"/>
              <a:buChar char="Ø"/>
            </a:pPr>
            <a:r>
              <a:rPr lang="fr-FR" sz="1400" dirty="0">
                <a:solidFill>
                  <a:srgbClr val="00B0F0"/>
                </a:solidFill>
                <a:hlinkClick r:id="rId36" action="ppaction://hlinksldjump">
                  <a:extLst>
                    <a:ext uri="{A12FA001-AC4F-418D-AE19-62706E023703}">
                      <ahyp:hlinkClr xmlns:ahyp="http://schemas.microsoft.com/office/drawing/2018/hyperlinkcolor" val="tx"/>
                    </a:ext>
                  </a:extLst>
                </a:hlinkClick>
              </a:rPr>
              <a:t>A relooker</a:t>
            </a:r>
            <a:r>
              <a:rPr lang="fr-FR" sz="1400" dirty="0">
                <a:solidFill>
                  <a:srgbClr val="00B0F0"/>
                </a:solidFill>
              </a:rPr>
              <a:t> </a:t>
            </a:r>
          </a:p>
          <a:p>
            <a:pPr marL="342900" indent="-342900" algn="l">
              <a:buClr>
                <a:schemeClr val="tx1"/>
              </a:buClr>
              <a:buFont typeface="Wingdings" panose="05000000000000000000" pitchFamily="2" charset="2"/>
              <a:buChar char="Ø"/>
            </a:pPr>
            <a:r>
              <a:rPr lang="fr-FR" sz="1400" dirty="0">
                <a:solidFill>
                  <a:srgbClr val="00B0F0"/>
                </a:solidFill>
                <a:hlinkClick r:id="rId37" action="ppaction://hlinksldjump">
                  <a:extLst>
                    <a:ext uri="{A12FA001-AC4F-418D-AE19-62706E023703}">
                      <ahyp:hlinkClr xmlns:ahyp="http://schemas.microsoft.com/office/drawing/2018/hyperlinkcolor" val="tx"/>
                    </a:ext>
                  </a:extLst>
                </a:hlinkClick>
              </a:rPr>
              <a:t>Rénové</a:t>
            </a:r>
            <a:endParaRPr lang="fr-FR" sz="1400" dirty="0">
              <a:solidFill>
                <a:srgbClr val="00B0F0"/>
              </a:solidFill>
            </a:endParaRPr>
          </a:p>
          <a:p>
            <a:pPr marL="342900" indent="-342900" algn="l">
              <a:buClr>
                <a:schemeClr val="tx1"/>
              </a:buClr>
              <a:buFont typeface="Wingdings" panose="05000000000000000000" pitchFamily="2" charset="2"/>
              <a:buChar char="Ø"/>
            </a:pPr>
            <a:r>
              <a:rPr lang="fr-FR" sz="1400" dirty="0">
                <a:solidFill>
                  <a:srgbClr val="00B0F0"/>
                </a:solidFill>
                <a:hlinkClick r:id="rId38" action="ppaction://hlinksldjump">
                  <a:extLst>
                    <a:ext uri="{A12FA001-AC4F-418D-AE19-62706E023703}">
                      <ahyp:hlinkClr xmlns:ahyp="http://schemas.microsoft.com/office/drawing/2018/hyperlinkcolor" val="tx"/>
                    </a:ext>
                  </a:extLst>
                </a:hlinkClick>
              </a:rPr>
              <a:t>Très bon état</a:t>
            </a:r>
            <a:endParaRPr lang="fr-FR" sz="1400" dirty="0">
              <a:solidFill>
                <a:srgbClr val="00B0F0"/>
              </a:solidFill>
            </a:endParaRPr>
          </a:p>
          <a:p>
            <a:pPr algn="l">
              <a:buClr>
                <a:schemeClr val="tx1"/>
              </a:buClr>
            </a:pPr>
            <a:endParaRPr lang="fr-FR" sz="1400" dirty="0">
              <a:solidFill>
                <a:srgbClr val="0070C0"/>
              </a:solidFill>
            </a:endParaRPr>
          </a:p>
          <a:p>
            <a:pPr algn="l">
              <a:buClr>
                <a:schemeClr val="tx1"/>
              </a:buClr>
            </a:pPr>
            <a:endParaRPr lang="fr-FR" sz="1400" dirty="0">
              <a:solidFill>
                <a:srgbClr val="0070C0"/>
              </a:solidFill>
            </a:endParaRPr>
          </a:p>
          <a:p>
            <a:pPr algn="l">
              <a:buClr>
                <a:schemeClr val="tx1"/>
              </a:buClr>
            </a:pPr>
            <a:endParaRPr lang="fr-FR" sz="1400" dirty="0">
              <a:solidFill>
                <a:srgbClr val="0070C0"/>
              </a:solidFill>
            </a:endParaRPr>
          </a:p>
          <a:p>
            <a:pPr algn="l">
              <a:buClr>
                <a:schemeClr val="tx1"/>
              </a:buClr>
            </a:pPr>
            <a:endParaRPr lang="fr-FR" sz="1400" dirty="0">
              <a:solidFill>
                <a:srgbClr val="0070C0"/>
              </a:solidFill>
            </a:endParaRPr>
          </a:p>
          <a:p>
            <a:pPr marL="285750" indent="-285750" algn="l">
              <a:lnSpc>
                <a:spcPct val="80000"/>
              </a:lnSpc>
              <a:buClr>
                <a:schemeClr val="tx1"/>
              </a:buClr>
              <a:buFont typeface="Wingdings" panose="05000000000000000000" pitchFamily="2" charset="2"/>
              <a:buChar char="q"/>
            </a:pPr>
            <a:r>
              <a:rPr lang="fr-FR" sz="1400" b="1" dirty="0">
                <a:solidFill>
                  <a:srgbClr val="00B0F0"/>
                </a:solidFill>
                <a:hlinkClick r:id="rId39" action="ppaction://hlinksldjump">
                  <a:extLst>
                    <a:ext uri="{A12FA001-AC4F-418D-AE19-62706E023703}">
                      <ahyp:hlinkClr xmlns:ahyp="http://schemas.microsoft.com/office/drawing/2018/hyperlinkcolor" val="tx"/>
                    </a:ext>
                  </a:extLst>
                </a:hlinkClick>
              </a:rPr>
              <a:t>AMBIANCE</a:t>
            </a:r>
            <a:endParaRPr lang="fr-FR" sz="1400" b="1" dirty="0">
              <a:solidFill>
                <a:srgbClr val="00B0F0"/>
              </a:solidFill>
            </a:endParaRPr>
          </a:p>
          <a:p>
            <a:pPr marL="285750" indent="-285750" algn="l">
              <a:lnSpc>
                <a:spcPct val="80000"/>
              </a:lnSpc>
              <a:buClr>
                <a:schemeClr val="tx1"/>
              </a:buClr>
              <a:buFont typeface="Wingdings" panose="05000000000000000000" pitchFamily="2" charset="2"/>
              <a:buChar char="q"/>
            </a:pPr>
            <a:r>
              <a:rPr lang="fr-FR" sz="1400" b="1" dirty="0">
                <a:solidFill>
                  <a:srgbClr val="00B0F0"/>
                </a:solidFill>
                <a:hlinkClick r:id="rId40" action="ppaction://hlinksldjump">
                  <a:extLst>
                    <a:ext uri="{A12FA001-AC4F-418D-AE19-62706E023703}">
                      <ahyp:hlinkClr xmlns:ahyp="http://schemas.microsoft.com/office/drawing/2018/hyperlinkcolor" val="tx"/>
                    </a:ext>
                  </a:extLst>
                </a:hlinkClick>
              </a:rPr>
              <a:t>VOLUME</a:t>
            </a:r>
            <a:endParaRPr lang="fr-FR" sz="1400" b="1" dirty="0">
              <a:solidFill>
                <a:srgbClr val="00B0F0"/>
              </a:solidFill>
            </a:endParaRPr>
          </a:p>
          <a:p>
            <a:pPr marL="285750" indent="-285750" algn="l">
              <a:lnSpc>
                <a:spcPct val="80000"/>
              </a:lnSpc>
              <a:buClr>
                <a:schemeClr val="tx1"/>
              </a:buClr>
              <a:buFont typeface="Wingdings" panose="05000000000000000000" pitchFamily="2" charset="2"/>
              <a:buChar char="q"/>
            </a:pPr>
            <a:r>
              <a:rPr lang="fr-FR" sz="1400" b="1" dirty="0">
                <a:solidFill>
                  <a:srgbClr val="00B0F0"/>
                </a:solidFill>
                <a:hlinkClick r:id="rId41" action="ppaction://hlinksldjump">
                  <a:extLst>
                    <a:ext uri="{A12FA001-AC4F-418D-AE19-62706E023703}">
                      <ahyp:hlinkClr xmlns:ahyp="http://schemas.microsoft.com/office/drawing/2018/hyperlinkcolor" val="tx"/>
                    </a:ext>
                  </a:extLst>
                </a:hlinkClick>
              </a:rPr>
              <a:t>LUMINOSITE</a:t>
            </a:r>
            <a:endParaRPr lang="fr-FR" sz="1400" b="1" dirty="0">
              <a:solidFill>
                <a:srgbClr val="00B0F0"/>
              </a:solidFill>
            </a:endParaRPr>
          </a:p>
          <a:p>
            <a:pPr marL="285750" indent="-285750" algn="l">
              <a:lnSpc>
                <a:spcPct val="80000"/>
              </a:lnSpc>
              <a:buClr>
                <a:schemeClr val="tx1"/>
              </a:buClr>
              <a:buFont typeface="Wingdings" panose="05000000000000000000" pitchFamily="2" charset="2"/>
              <a:buChar char="q"/>
            </a:pPr>
            <a:r>
              <a:rPr lang="fr-FR" sz="1400" b="1" dirty="0">
                <a:solidFill>
                  <a:srgbClr val="00B0F0"/>
                </a:solidFill>
                <a:hlinkClick r:id="rId42" action="ppaction://hlinksldjump">
                  <a:extLst>
                    <a:ext uri="{A12FA001-AC4F-418D-AE19-62706E023703}">
                      <ahyp:hlinkClr xmlns:ahyp="http://schemas.microsoft.com/office/drawing/2018/hyperlinkcolor" val="tx"/>
                    </a:ext>
                  </a:extLst>
                </a:hlinkClick>
              </a:rPr>
              <a:t>DISTRIBUTION</a:t>
            </a:r>
            <a:endParaRPr lang="fr-FR" sz="1400" b="1" dirty="0">
              <a:solidFill>
                <a:srgbClr val="00B0F0"/>
              </a:solidFill>
            </a:endParaRPr>
          </a:p>
          <a:p>
            <a:pPr marL="285750" indent="-285750" algn="l">
              <a:lnSpc>
                <a:spcPct val="80000"/>
              </a:lnSpc>
              <a:buClr>
                <a:schemeClr val="tx1"/>
              </a:buClr>
              <a:buFont typeface="Wingdings" panose="05000000000000000000" pitchFamily="2" charset="2"/>
              <a:buChar char="q"/>
            </a:pPr>
            <a:endParaRPr lang="fr-FR" sz="1400" b="1" dirty="0">
              <a:solidFill>
                <a:srgbClr val="00B0F0"/>
              </a:solidFill>
            </a:endParaRPr>
          </a:p>
          <a:p>
            <a:pPr algn="l">
              <a:buClr>
                <a:schemeClr val="tx1"/>
              </a:buClr>
            </a:pPr>
            <a:endParaRPr lang="fr-FR" sz="1400" dirty="0">
              <a:solidFill>
                <a:srgbClr val="00B0F0"/>
              </a:solidFill>
            </a:endParaRPr>
          </a:p>
          <a:p>
            <a:pPr marL="342900" indent="-342900" algn="l">
              <a:lnSpc>
                <a:spcPct val="80000"/>
              </a:lnSpc>
              <a:buClr>
                <a:schemeClr val="tx1"/>
              </a:buClr>
              <a:buFont typeface="Wingdings" panose="05000000000000000000" pitchFamily="2" charset="2"/>
              <a:buChar char="Ø"/>
            </a:pPr>
            <a:endParaRPr lang="fr-FR" sz="1400" dirty="0">
              <a:solidFill>
                <a:srgbClr val="00B0F0"/>
              </a:solidFill>
            </a:endParaRPr>
          </a:p>
          <a:p>
            <a:pPr algn="l">
              <a:lnSpc>
                <a:spcPct val="80000"/>
              </a:lnSpc>
              <a:buClr>
                <a:schemeClr val="tx1"/>
              </a:buClr>
            </a:pPr>
            <a:endParaRPr lang="fr-FR" sz="1700" b="1" dirty="0">
              <a:solidFill>
                <a:srgbClr val="00B0F0"/>
              </a:solidFill>
            </a:endParaRPr>
          </a:p>
          <a:p>
            <a:pPr marL="285750" indent="-285750" algn="l">
              <a:lnSpc>
                <a:spcPct val="80000"/>
              </a:lnSpc>
              <a:buClr>
                <a:schemeClr val="tx1"/>
              </a:buClr>
              <a:buFont typeface="Wingdings" panose="05000000000000000000" pitchFamily="2" charset="2"/>
              <a:buChar char="q"/>
            </a:pPr>
            <a:endParaRPr lang="fr-FR" sz="1700" b="1" dirty="0">
              <a:solidFill>
                <a:srgbClr val="00B0F0"/>
              </a:solidFill>
            </a:endParaRPr>
          </a:p>
          <a:p>
            <a:pPr algn="l">
              <a:lnSpc>
                <a:spcPct val="80000"/>
              </a:lnSpc>
              <a:buClr>
                <a:schemeClr val="tx1"/>
              </a:buClr>
            </a:pPr>
            <a:endParaRPr lang="fr-FR" sz="1700" b="1" dirty="0"/>
          </a:p>
          <a:p>
            <a:pPr marL="342900" indent="-342900" algn="l">
              <a:buClr>
                <a:schemeClr val="tx1"/>
              </a:buClr>
              <a:buFont typeface="Wingdings" panose="05000000000000000000" pitchFamily="2" charset="2"/>
              <a:buChar char="§"/>
            </a:pPr>
            <a:endParaRPr lang="fr-FR" dirty="0"/>
          </a:p>
        </p:txBody>
      </p:sp>
      <p:sp>
        <p:nvSpPr>
          <p:cNvPr id="12" name="Légende : encadrée 11">
            <a:extLst>
              <a:ext uri="{FF2B5EF4-FFF2-40B4-BE49-F238E27FC236}">
                <a16:creationId xmlns:a16="http://schemas.microsoft.com/office/drawing/2014/main" id="{5CE75F20-BDE8-2ECF-A3B3-76737A3AF8A1}"/>
              </a:ext>
            </a:extLst>
          </p:cNvPr>
          <p:cNvSpPr/>
          <p:nvPr/>
        </p:nvSpPr>
        <p:spPr>
          <a:xfrm rot="10800000">
            <a:off x="10593834" y="1059679"/>
            <a:ext cx="1488297" cy="859235"/>
          </a:xfrm>
          <a:prstGeom prst="borderCallout1">
            <a:avLst>
              <a:gd name="adj1" fmla="val 1171"/>
              <a:gd name="adj2" fmla="val 866"/>
              <a:gd name="adj3" fmla="val 114746"/>
              <a:gd name="adj4" fmla="val 14653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0D75CBD-EF5A-76F0-AB17-6CC8782CF1FA}"/>
              </a:ext>
            </a:extLst>
          </p:cNvPr>
          <p:cNvSpPr txBox="1"/>
          <p:nvPr/>
        </p:nvSpPr>
        <p:spPr>
          <a:xfrm>
            <a:off x="10579057" y="1155909"/>
            <a:ext cx="1488297" cy="707886"/>
          </a:xfrm>
          <a:prstGeom prst="rect">
            <a:avLst/>
          </a:prstGeom>
          <a:noFill/>
        </p:spPr>
        <p:txBody>
          <a:bodyPr wrap="square" rtlCol="0">
            <a:spAutoFit/>
          </a:bodyPr>
          <a:lstStyle/>
          <a:p>
            <a:pPr algn="ctr"/>
            <a:r>
              <a:rPr lang="fr-FR" sz="1000" dirty="0"/>
              <a:t>CTRL + CLIQUE GAUCHE sur l’image</a:t>
            </a:r>
          </a:p>
          <a:p>
            <a:pPr algn="ctr"/>
            <a:r>
              <a:rPr lang="fr-FR" sz="1000" dirty="0"/>
              <a:t>=</a:t>
            </a:r>
          </a:p>
          <a:p>
            <a:pPr algn="ctr"/>
            <a:r>
              <a:rPr lang="fr-FR" sz="1000" dirty="0"/>
              <a:t>Retour au sommaire! </a:t>
            </a:r>
          </a:p>
        </p:txBody>
      </p:sp>
      <p:sp>
        <p:nvSpPr>
          <p:cNvPr id="6" name="ZoneTexte 5">
            <a:extLst>
              <a:ext uri="{FF2B5EF4-FFF2-40B4-BE49-F238E27FC236}">
                <a16:creationId xmlns:a16="http://schemas.microsoft.com/office/drawing/2014/main" id="{2920C6F1-4EC3-C567-CACB-414D2DAE3ABC}"/>
              </a:ext>
            </a:extLst>
          </p:cNvPr>
          <p:cNvSpPr txBox="1"/>
          <p:nvPr/>
        </p:nvSpPr>
        <p:spPr>
          <a:xfrm>
            <a:off x="131955" y="4598357"/>
            <a:ext cx="2273776" cy="1274195"/>
          </a:xfrm>
          <a:prstGeom prst="rect">
            <a:avLst/>
          </a:prstGeom>
          <a:noFill/>
        </p:spPr>
        <p:txBody>
          <a:bodyPr wrap="square">
            <a:spAutoFit/>
          </a:bodyPr>
          <a:lstStyle/>
          <a:p>
            <a:pPr marL="342900" indent="-342900">
              <a:spcBef>
                <a:spcPct val="20000"/>
              </a:spcBef>
              <a:spcAft>
                <a:spcPts val="600"/>
              </a:spcAft>
              <a:buClr>
                <a:schemeClr val="tx1"/>
              </a:buClr>
              <a:buSzPct val="70000"/>
              <a:buFont typeface="Wingdings" panose="05000000000000000000" pitchFamily="2" charset="2"/>
              <a:buChar char="q"/>
            </a:pPr>
            <a:r>
              <a:rPr lang="fr-FR" sz="1400" b="1" dirty="0">
                <a:ln>
                  <a:solidFill>
                    <a:schemeClr val="bg1">
                      <a:lumMod val="75000"/>
                      <a:lumOff val="25000"/>
                      <a:alpha val="10000"/>
                    </a:schemeClr>
                  </a:solidFill>
                </a:ln>
                <a:effectLst>
                  <a:outerShdw blurRad="9525" dist="25400" dir="14640000" algn="tl" rotWithShape="0">
                    <a:schemeClr val="bg1">
                      <a:alpha val="30000"/>
                    </a:schemeClr>
                  </a:outerShdw>
                </a:effectLst>
              </a:rPr>
              <a:t>VUE</a:t>
            </a:r>
          </a:p>
          <a:p>
            <a:pPr marL="252000" indent="-342900">
              <a:spcBef>
                <a:spcPct val="20000"/>
              </a:spcBef>
              <a:spcAft>
                <a:spcPts val="600"/>
              </a:spcAft>
              <a:buClr>
                <a:schemeClr val="tx1"/>
              </a:buClr>
              <a:buSzPct val="70000"/>
              <a:buFont typeface="Wingdings" panose="05000000000000000000" pitchFamily="2" charset="2"/>
              <a:buChar char="Ø"/>
            </a:pPr>
            <a:r>
              <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hlinkClick r:id="rId43" action="ppaction://hlinksldjump">
                  <a:extLst>
                    <a:ext uri="{A12FA001-AC4F-418D-AE19-62706E023703}">
                      <ahyp:hlinkClr xmlns:ahyp="http://schemas.microsoft.com/office/drawing/2018/hyperlinkcolor" val="tx"/>
                    </a:ext>
                  </a:extLst>
                </a:hlinkClick>
              </a:rPr>
              <a:t>Vue mer</a:t>
            </a:r>
            <a:endPar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endParaRPr>
          </a:p>
          <a:p>
            <a:pPr marL="342900" indent="-342900">
              <a:lnSpc>
                <a:spcPct val="80000"/>
              </a:lnSpc>
              <a:spcBef>
                <a:spcPct val="20000"/>
              </a:spcBef>
              <a:spcAft>
                <a:spcPts val="600"/>
              </a:spcAft>
              <a:buClr>
                <a:schemeClr val="tx1"/>
              </a:buClr>
              <a:buSzPct val="70000"/>
              <a:buFont typeface="Wingdings" panose="05000000000000000000" pitchFamily="2" charset="2"/>
              <a:buChar char="Ø"/>
            </a:pPr>
            <a:r>
              <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hlinkClick r:id="rId44" action="ppaction://hlinksldjump">
                  <a:extLst>
                    <a:ext uri="{A12FA001-AC4F-418D-AE19-62706E023703}">
                      <ahyp:hlinkClr xmlns:ahyp="http://schemas.microsoft.com/office/drawing/2018/hyperlinkcolor" val="tx"/>
                    </a:ext>
                  </a:extLst>
                </a:hlinkClick>
              </a:rPr>
              <a:t>Vue sur la campagne </a:t>
            </a:r>
            <a:endPar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endParaRPr>
          </a:p>
          <a:p>
            <a:pPr marL="342900" indent="-342900">
              <a:lnSpc>
                <a:spcPct val="80000"/>
              </a:lnSpc>
              <a:spcBef>
                <a:spcPct val="20000"/>
              </a:spcBef>
              <a:spcAft>
                <a:spcPts val="600"/>
              </a:spcAft>
              <a:buClr>
                <a:schemeClr val="tx1"/>
              </a:buClr>
              <a:buSzPct val="70000"/>
              <a:buFont typeface="Wingdings" panose="05000000000000000000" pitchFamily="2" charset="2"/>
              <a:buChar char="Ø"/>
            </a:pPr>
            <a:r>
              <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hlinkClick r:id="rId45" action="ppaction://hlinksldjump">
                  <a:extLst>
                    <a:ext uri="{A12FA001-AC4F-418D-AE19-62706E023703}">
                      <ahyp:hlinkClr xmlns:ahyp="http://schemas.microsoft.com/office/drawing/2018/hyperlinkcolor" val="tx"/>
                    </a:ext>
                  </a:extLst>
                </a:hlinkClick>
              </a:rPr>
              <a:t>Vue sur la ville </a:t>
            </a:r>
            <a:endPar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endParaRPr>
          </a:p>
        </p:txBody>
      </p:sp>
      <p:sp>
        <p:nvSpPr>
          <p:cNvPr id="9" name="Légende : encadrée 8">
            <a:extLst>
              <a:ext uri="{FF2B5EF4-FFF2-40B4-BE49-F238E27FC236}">
                <a16:creationId xmlns:a16="http://schemas.microsoft.com/office/drawing/2014/main" id="{9FC44E82-D2BE-019D-F223-B2EA323E4948}"/>
              </a:ext>
            </a:extLst>
          </p:cNvPr>
          <p:cNvSpPr/>
          <p:nvPr/>
        </p:nvSpPr>
        <p:spPr>
          <a:xfrm rot="10800000">
            <a:off x="1007095" y="62040"/>
            <a:ext cx="1488297" cy="859235"/>
          </a:xfrm>
          <a:prstGeom prst="borderCallout1">
            <a:avLst>
              <a:gd name="adj1" fmla="val 1171"/>
              <a:gd name="adj2" fmla="val 866"/>
              <a:gd name="adj3" fmla="val -71775"/>
              <a:gd name="adj4" fmla="val 2233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FD30FB9-A873-9BAA-8DCF-D71F0D021A19}"/>
              </a:ext>
            </a:extLst>
          </p:cNvPr>
          <p:cNvSpPr txBox="1"/>
          <p:nvPr/>
        </p:nvSpPr>
        <p:spPr>
          <a:xfrm>
            <a:off x="1007094" y="121216"/>
            <a:ext cx="1488297" cy="707886"/>
          </a:xfrm>
          <a:prstGeom prst="rect">
            <a:avLst/>
          </a:prstGeom>
          <a:noFill/>
        </p:spPr>
        <p:txBody>
          <a:bodyPr wrap="square" rtlCol="0">
            <a:spAutoFit/>
          </a:bodyPr>
          <a:lstStyle/>
          <a:p>
            <a:pPr algn="ctr"/>
            <a:r>
              <a:rPr lang="fr-FR" sz="1000" dirty="0"/>
              <a:t>CTRL + CLIQUE GAUCHE sur l’image</a:t>
            </a:r>
          </a:p>
          <a:p>
            <a:pPr algn="ctr"/>
            <a:r>
              <a:rPr lang="fr-FR" sz="1000" dirty="0"/>
              <a:t>=</a:t>
            </a:r>
          </a:p>
          <a:p>
            <a:pPr algn="ctr"/>
            <a:r>
              <a:rPr lang="fr-FR" sz="1000" dirty="0"/>
              <a:t>Retour au sommaire! </a:t>
            </a:r>
          </a:p>
        </p:txBody>
      </p:sp>
      <p:sp>
        <p:nvSpPr>
          <p:cNvPr id="15" name="ZoneTexte 14">
            <a:extLst>
              <a:ext uri="{FF2B5EF4-FFF2-40B4-BE49-F238E27FC236}">
                <a16:creationId xmlns:a16="http://schemas.microsoft.com/office/drawing/2014/main" id="{985BBC12-E8A8-CF22-E0D7-B21059580A5E}"/>
              </a:ext>
            </a:extLst>
          </p:cNvPr>
          <p:cNvSpPr txBox="1"/>
          <p:nvPr/>
        </p:nvSpPr>
        <p:spPr>
          <a:xfrm>
            <a:off x="8108466" y="5955005"/>
            <a:ext cx="3615687" cy="840230"/>
          </a:xfrm>
          <a:prstGeom prst="rect">
            <a:avLst/>
          </a:prstGeom>
          <a:noFill/>
        </p:spPr>
        <p:txBody>
          <a:bodyPr wrap="square" rtlCol="0">
            <a:spAutoFit/>
          </a:bodyPr>
          <a:lstStyle/>
          <a:p>
            <a:pPr marL="285750" indent="-285750" algn="l">
              <a:lnSpc>
                <a:spcPct val="80000"/>
              </a:lnSpc>
              <a:buClr>
                <a:schemeClr val="tx1"/>
              </a:buClr>
              <a:buFont typeface="Wingdings" panose="05000000000000000000" pitchFamily="2" charset="2"/>
              <a:buChar char="q"/>
            </a:pPr>
            <a:r>
              <a:rPr lang="fr-FR" sz="1400" b="1" dirty="0">
                <a:ln>
                  <a:solidFill>
                    <a:schemeClr val="bg1">
                      <a:lumMod val="75000"/>
                      <a:lumOff val="25000"/>
                      <a:alpha val="10000"/>
                    </a:schemeClr>
                  </a:solidFill>
                </a:ln>
                <a:effectLst>
                  <a:outerShdw blurRad="9525" dist="25400" dir="14640000" algn="tl" rotWithShape="0">
                    <a:schemeClr val="bg1">
                      <a:alpha val="30000"/>
                    </a:schemeClr>
                  </a:outerShdw>
                </a:effectLst>
              </a:rPr>
              <a:t> PHRASE D’ACCROCHE</a:t>
            </a:r>
          </a:p>
          <a:p>
            <a:pPr marL="342900" indent="-342900">
              <a:lnSpc>
                <a:spcPct val="90000"/>
              </a:lnSpc>
              <a:spcBef>
                <a:spcPct val="20000"/>
              </a:spcBef>
              <a:spcAft>
                <a:spcPts val="600"/>
              </a:spcAft>
              <a:buClr>
                <a:schemeClr val="tx1"/>
              </a:buClr>
              <a:buSzPct val="70000"/>
              <a:buFont typeface="Wingdings" panose="05000000000000000000" pitchFamily="2" charset="2"/>
              <a:buChar char="Ø"/>
            </a:pPr>
            <a:r>
              <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hlinkClick r:id="rId46" action="ppaction://hlinksldjump">
                  <a:extLst>
                    <a:ext uri="{A12FA001-AC4F-418D-AE19-62706E023703}">
                      <ahyp:hlinkClr xmlns:ahyp="http://schemas.microsoft.com/office/drawing/2018/hyperlinkcolor" val="tx"/>
                    </a:ext>
                  </a:extLst>
                </a:hlinkClick>
              </a:rPr>
              <a:t>Phrase d’introduction</a:t>
            </a:r>
            <a:endPar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endParaRPr>
          </a:p>
          <a:p>
            <a:pPr marL="342900" indent="-342900">
              <a:lnSpc>
                <a:spcPct val="90000"/>
              </a:lnSpc>
              <a:spcBef>
                <a:spcPct val="20000"/>
              </a:spcBef>
              <a:spcAft>
                <a:spcPts val="600"/>
              </a:spcAft>
              <a:buClr>
                <a:schemeClr val="tx1"/>
              </a:buClr>
              <a:buSzPct val="70000"/>
              <a:buFont typeface="Wingdings" panose="05000000000000000000" pitchFamily="2" charset="2"/>
              <a:buChar char="Ø"/>
            </a:pPr>
            <a:r>
              <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hlinkClick r:id="rId47" action="ppaction://hlinksldjump">
                  <a:extLst>
                    <a:ext uri="{A12FA001-AC4F-418D-AE19-62706E023703}">
                      <ahyp:hlinkClr xmlns:ahyp="http://schemas.microsoft.com/office/drawing/2018/hyperlinkcolor" val="tx"/>
                    </a:ext>
                  </a:extLst>
                </a:hlinkClick>
              </a:rPr>
              <a:t>Phrase final </a:t>
            </a:r>
            <a:endParaRPr lang="fr-FR" sz="1400" dirty="0">
              <a:ln>
                <a:solidFill>
                  <a:schemeClr val="bg1">
                    <a:lumMod val="75000"/>
                    <a:lumOff val="25000"/>
                    <a:alpha val="10000"/>
                  </a:schemeClr>
                </a:solidFill>
              </a:ln>
              <a:solidFill>
                <a:srgbClr val="00B0F0"/>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19611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Extérieurs: Jardin</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752113"/>
            <a:ext cx="4997148"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Grand/joli/adorable/très beau jardin à la parfaite exposition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jardin exposé Sud et Ouest rayonne de soleil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beau jardin clos sans le moindre vis-à-vis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beau jardin clos de …m2 dont l’exposition Sud vous offre un ensoleillement maximal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joli jardin aux essences bretonnes de bord de mer facile d’entretien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jardin clos de murs de … m2 est ensoleillé en permanence</a:t>
            </a:r>
          </a:p>
          <a:p>
            <a:pPr marL="36900" indent="0">
              <a:lnSpc>
                <a:spcPct val="107000"/>
              </a:lnSpc>
              <a:spcAft>
                <a:spcPts val="80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26EE488D-52FA-3142-D7A0-ABD6DCFC9B45}"/>
              </a:ext>
            </a:extLst>
          </p:cNvPr>
          <p:cNvSpPr txBox="1"/>
          <p:nvPr/>
        </p:nvSpPr>
        <p:spPr>
          <a:xfrm>
            <a:off x="6281059" y="1719337"/>
            <a:ext cx="4729921" cy="4370107"/>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petit jardin exposé Ouest permet un ensoleillement tardif et agréable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jardin clos de mur en pierres offrant une oasis de verdure à l’abri des regards indiscrets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L’ensemble s’intègre parfaitement dans ce jardin naturellement de …m2</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jardin entièrement clos et paysagé de x..m2 offre une constructibilité complémentaire</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terrain de ...est divisible et constructible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238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Extérieurs: Jardinet</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2233894"/>
            <a:ext cx="10353762"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petit jardinet sans entretien à l’exposition ensoleillée du matin au soir permet de </a:t>
            </a:r>
            <a:r>
              <a:rPr lang="fr-FR" sz="1800" b="1">
                <a:effectLst/>
                <a:latin typeface="Calibri" panose="020F0502020204030204" pitchFamily="34" charset="0"/>
                <a:ea typeface="Calibri" panose="020F0502020204030204" pitchFamily="34" charset="0"/>
                <a:cs typeface="Times New Roman" panose="02020603050405020304" pitchFamily="18" charset="0"/>
              </a:rPr>
              <a:t>profiter à toute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heure du salon de jardin</a:t>
            </a:r>
          </a:p>
          <a:p>
            <a:pPr marL="342900" marR="0" lvl="0" indent="-306000" algn="l" defTabSz="457200" rtl="0" eaLnBrk="1" fontAlgn="auto" latinLnBrk="0" hangingPunct="1">
              <a:lnSpc>
                <a:spcPct val="107000"/>
              </a:lnSpc>
              <a:spcBef>
                <a:spcPct val="20000"/>
              </a:spcBef>
              <a:spcAft>
                <a:spcPts val="800"/>
              </a:spcAft>
              <a:buClr>
                <a:srgbClr val="DADADA"/>
              </a:buClr>
              <a:buSzPct val="70000"/>
              <a:buFont typeface="Wingdings 2" charset="2"/>
              <a:buChar char=""/>
              <a:tabLst/>
              <a:defRPr/>
            </a:pPr>
            <a:r>
              <a:rPr kumimoji="0" lang="fr-FR"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Calibri" panose="020F0502020204030204" pitchFamily="34" charset="0"/>
                <a:ea typeface="Calibri" panose="020F0502020204030204" pitchFamily="34" charset="0"/>
                <a:cs typeface="Times New Roman" panose="02020603050405020304" pitchFamily="18" charset="0"/>
              </a:rPr>
              <a:t>Un beau jardinet clos sans le moindre vis-à-vis</a:t>
            </a:r>
          </a:p>
          <a:p>
            <a:pPr marL="342900" marR="0" lvl="0" indent="-306000" algn="l" defTabSz="457200" rtl="0" eaLnBrk="1" fontAlgn="auto" latinLnBrk="0" hangingPunct="1">
              <a:lnSpc>
                <a:spcPct val="107000"/>
              </a:lnSpc>
              <a:spcBef>
                <a:spcPct val="20000"/>
              </a:spcBef>
              <a:spcAft>
                <a:spcPts val="800"/>
              </a:spcAft>
              <a:buClr>
                <a:srgbClr val="DADADA"/>
              </a:buClr>
              <a:buSzPct val="70000"/>
              <a:buFont typeface="Wingdings 2" charset="2"/>
              <a:buChar char=""/>
              <a:tabLst/>
              <a:defRPr/>
            </a:pPr>
            <a:r>
              <a:rPr kumimoji="0" lang="fr-FR"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Calibri" panose="020F0502020204030204" pitchFamily="34" charset="0"/>
                <a:ea typeface="Calibri" panose="020F0502020204030204" pitchFamily="34" charset="0"/>
                <a:cs typeface="Times New Roman" panose="02020603050405020304" pitchFamily="18" charset="0"/>
              </a:rPr>
              <a:t>Un beau jardinet clos de …m2 dont l’exposition Sud vous offre un ensoleillement maximal</a:t>
            </a:r>
          </a:p>
          <a:p>
            <a:pPr marL="342900" marR="0" lvl="0" indent="-306000" algn="l" defTabSz="457200" rtl="0" eaLnBrk="1" fontAlgn="auto" latinLnBrk="0" hangingPunct="1">
              <a:lnSpc>
                <a:spcPct val="107000"/>
              </a:lnSpc>
              <a:spcBef>
                <a:spcPct val="20000"/>
              </a:spcBef>
              <a:spcAft>
                <a:spcPts val="800"/>
              </a:spcAft>
              <a:buClr>
                <a:srgbClr val="DADADA"/>
              </a:buClr>
              <a:buSzPct val="70000"/>
              <a:buFont typeface="Wingdings 2" charset="2"/>
              <a:buChar char=""/>
              <a:tabLst/>
              <a:defRPr/>
            </a:pPr>
            <a:r>
              <a:rPr kumimoji="0" lang="fr-FR"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Calibri" panose="020F0502020204030204" pitchFamily="34" charset="0"/>
                <a:ea typeface="Calibri" panose="020F0502020204030204" pitchFamily="34" charset="0"/>
                <a:cs typeface="Times New Roman" panose="02020603050405020304" pitchFamily="18" charset="0"/>
              </a:rPr>
              <a:t>Un joli jardinet aux essences bretonnes de bord de mer facile d’entretien</a:t>
            </a:r>
          </a:p>
          <a:p>
            <a:pPr marL="342900" marR="0" lvl="0" indent="-306000" algn="l" defTabSz="457200" rtl="0" eaLnBrk="1" fontAlgn="auto" latinLnBrk="0" hangingPunct="1">
              <a:lnSpc>
                <a:spcPct val="107000"/>
              </a:lnSpc>
              <a:spcBef>
                <a:spcPct val="20000"/>
              </a:spcBef>
              <a:spcAft>
                <a:spcPts val="800"/>
              </a:spcAft>
              <a:buClr>
                <a:srgbClr val="DADADA"/>
              </a:buClr>
              <a:buSzPct val="70000"/>
              <a:buFont typeface="Wingdings 2" charset="2"/>
              <a:buChar char=""/>
              <a:tabLst/>
              <a:defRPr/>
            </a:pPr>
            <a:r>
              <a:rPr kumimoji="0" lang="fr-FR"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Calibri" panose="020F0502020204030204" pitchFamily="34" charset="0"/>
                <a:ea typeface="Calibri" panose="020F0502020204030204" pitchFamily="34" charset="0"/>
                <a:cs typeface="Times New Roman" panose="02020603050405020304" pitchFamily="18" charset="0"/>
              </a:rPr>
              <a:t>Le jardinet clos de murs de … m2 est ensoleillé en permanence</a:t>
            </a:r>
          </a:p>
          <a:p>
            <a:pPr marL="342900" marR="0" lvl="0" indent="-306000" algn="l" defTabSz="457200" rtl="0" eaLnBrk="1" fontAlgn="auto" latinLnBrk="0" hangingPunct="1">
              <a:lnSpc>
                <a:spcPct val="107000"/>
              </a:lnSpc>
              <a:spcBef>
                <a:spcPct val="20000"/>
              </a:spcBef>
              <a:spcAft>
                <a:spcPts val="800"/>
              </a:spcAft>
              <a:buClr>
                <a:srgbClr val="DADADA"/>
              </a:buClr>
              <a:buSzPct val="70000"/>
              <a:buFont typeface="Wingdings 2" charset="2"/>
              <a:buChar char=""/>
              <a:tabLst/>
              <a:defRPr/>
            </a:pPr>
            <a:r>
              <a:rPr kumimoji="0" lang="fr-FR"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Calibri" panose="020F0502020204030204" pitchFamily="34" charset="0"/>
                <a:ea typeface="Calibri" panose="020F0502020204030204" pitchFamily="34" charset="0"/>
                <a:cs typeface="Times New Roman" panose="02020603050405020304" pitchFamily="18" charset="0"/>
              </a:rPr>
              <a:t>Le jardinet exposé Ouest permet un ensoleillement tardif et agréable</a:t>
            </a:r>
          </a:p>
          <a:p>
            <a:pPr marL="342900" marR="0" lvl="0" indent="-306000" algn="l" defTabSz="457200" rtl="0" eaLnBrk="1" fontAlgn="auto" latinLnBrk="0" hangingPunct="1">
              <a:lnSpc>
                <a:spcPct val="107000"/>
              </a:lnSpc>
              <a:spcBef>
                <a:spcPct val="20000"/>
              </a:spcBef>
              <a:spcAft>
                <a:spcPts val="800"/>
              </a:spcAft>
              <a:buClr>
                <a:srgbClr val="DADADA"/>
              </a:buClr>
              <a:buSzPct val="70000"/>
              <a:buFont typeface="Wingdings 2" charset="2"/>
              <a:buChar char=""/>
              <a:tabLst/>
              <a:defRPr/>
            </a:pPr>
            <a:r>
              <a:rPr kumimoji="0" lang="fr-FR" sz="1800" b="1" i="0" u="none" strike="noStrike" kern="1200" cap="none" spc="0" normalizeH="0" baseline="0" noProof="0" dirty="0">
                <a:ln>
                  <a:solidFill>
                    <a:prstClr val="black">
                      <a:lumMod val="75000"/>
                      <a:lumOff val="25000"/>
                      <a:alpha val="10000"/>
                    </a:prstClr>
                  </a:solidFill>
                </a:ln>
                <a:solidFill>
                  <a:srgbClr val="DADADA"/>
                </a:solidFill>
                <a:effectLst/>
                <a:uLnTx/>
                <a:uFillTx/>
                <a:latin typeface="Calibri" panose="020F0502020204030204" pitchFamily="34" charset="0"/>
                <a:ea typeface="Calibri" panose="020F0502020204030204" pitchFamily="34" charset="0"/>
                <a:cs typeface="Times New Roman" panose="02020603050405020304" pitchFamily="18" charset="0"/>
              </a:rPr>
              <a:t>Un jardinet clos de mur en pierres à la parfaite exposition et à l’abri des regards indiscrets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351950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Extérieurs: Jardin paysagé</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207214" y="1653791"/>
            <a:ext cx="5663986" cy="5067090"/>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Grand/jolie/adorable/très beau jardin arboré à la parfaite exposition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beau jardin clos et arboré sans le moindre vis-à-vis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beau jardin clos et paysagé de …m2 dont l’exposition Sud vous offre un ensoleillement maximal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Grand jardin aux Hortensias de …m2</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jardin clos et paysagé offre une surface de …m2 avec un coin potager avec son cabanon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Sur un terrain arboré et vallonné</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parc paysagé aux essences Bretonnes et coloniales, entièrement clos et sans vis-à-vis de …m2 en fait une propriété d’exception inégalable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4DAD87E5-B34C-76C5-0863-B715876A913B}"/>
              </a:ext>
            </a:extLst>
          </p:cNvPr>
          <p:cNvSpPr txBox="1"/>
          <p:nvPr/>
        </p:nvSpPr>
        <p:spPr>
          <a:xfrm>
            <a:off x="6194323" y="1580050"/>
            <a:ext cx="5535561" cy="4644990"/>
          </a:xfrm>
          <a:prstGeom prst="rect">
            <a:avLst/>
          </a:prstGeom>
          <a:noFill/>
        </p:spPr>
        <p:txBody>
          <a:bodyPr wrap="square" rtlCol="0">
            <a:spAutoFit/>
          </a:bodyPr>
          <a:lstStyle/>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jardin ZEN, à l’exposition Sud-Ouest parfaitement entretenu qui bénéficie d’une vue dégagée donnant sur la campagne environnante en fait une propriété d’exception inégalable.</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jardin sans vis-à-vis vous invite à la détente avec son bel ensoleillement « et ses murets de pierres délimitant le puy, les agapanthes et les hortensias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jardin paysagé et clos de murs de … m2 est ensoleillé en permanence</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jardin véritable œuvre d’Art aux essences bretonnes de « bord de mer » est tout simplement sublime et facile d’entretien avec sa surface de …m2</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propriété est implantée sur une parcelle de terrain arboré de plus de …m2</a:t>
            </a:r>
          </a:p>
          <a:p>
            <a:pPr>
              <a:lnSpc>
                <a:spcPct val="107000"/>
              </a:lnSpc>
              <a:spcAft>
                <a:spcPts val="800"/>
              </a:spcAft>
            </a:pPr>
            <a:endParaRPr lang="fr-FR" dirty="0"/>
          </a:p>
        </p:txBody>
      </p:sp>
    </p:spTree>
    <p:extLst>
      <p:ext uri="{BB962C8B-B14F-4D97-AF65-F5344CB8AC3E}">
        <p14:creationId xmlns:p14="http://schemas.microsoft.com/office/powerpoint/2010/main" val="429124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Terrasse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781611"/>
            <a:ext cx="9792415" cy="4466789"/>
          </a:xfrm>
        </p:spPr>
        <p:txBody>
          <a:bodyPr>
            <a:normAutofit lnSpcReduction="1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grande terrasse est aménagée en deux temps avec son salon encaissé pour des apéros où il ne manque que le brasero.</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terrasse en pierre est un véritable joyau au milieu du jardin paysagé où se mêlent agapanthes, hortensias et autres essences de bord de mer.</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Accès direct à la terrasse Sud-Ouest pour des couchers de soleil mémorables.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De cette dernière la vue plongeante sur le </a:t>
            </a:r>
            <a:r>
              <a:rPr lang="fr-FR" sz="1800" b="1">
                <a:effectLst/>
                <a:latin typeface="Calibri" panose="020F0502020204030204" pitchFamily="34" charset="0"/>
                <a:ea typeface="Calibri" panose="020F0502020204030204" pitchFamily="34" charset="0"/>
                <a:cs typeface="Times New Roman" panose="02020603050405020304" pitchFamily="18" charset="0"/>
              </a:rPr>
              <a:t>jardin laisse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rêveur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terrasse spacieuse et ensoleillé…</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Avec accès à une magnifique </a:t>
            </a:r>
            <a:r>
              <a:rPr lang="fr-FR" sz="1800" b="1">
                <a:effectLst/>
                <a:latin typeface="Calibri" panose="020F0502020204030204" pitchFamily="34" charset="0"/>
                <a:ea typeface="Calibri" panose="020F0502020204030204" pitchFamily="34" charset="0"/>
                <a:cs typeface="Times New Roman" panose="02020603050405020304" pitchFamily="18" charset="0"/>
              </a:rPr>
              <a:t>terrasse ensoleillée/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baignée de soleil</a:t>
            </a:r>
          </a:p>
          <a:p>
            <a:pPr fontAlgn="base">
              <a:lnSpc>
                <a:spcPct val="107000"/>
              </a:lnSpc>
              <a:spcAft>
                <a:spcPts val="800"/>
              </a:spcAft>
            </a:pPr>
            <a:r>
              <a:rPr lang="fr-FR" sz="1800" b="1" dirty="0">
                <a:effectLst/>
                <a:latin typeface="Calibri" panose="020F0502020204030204" pitchFamily="34" charset="0"/>
                <a:cs typeface="Times New Roman" panose="02020603050405020304" pitchFamily="18" charset="0"/>
              </a:rPr>
              <a:t>La terrasse exposée sud et ouest offre une vue dégagée sur le jardin</a:t>
            </a:r>
          </a:p>
          <a:p>
            <a:pPr fontAlgn="base">
              <a:lnSpc>
                <a:spcPct val="107000"/>
              </a:lnSpc>
              <a:spcAft>
                <a:spcPts val="800"/>
              </a:spcAft>
            </a:pPr>
            <a:r>
              <a:rPr lang="fr-FR" sz="1800" b="1" dirty="0">
                <a:effectLst/>
                <a:latin typeface="Calibri" panose="020F0502020204030204" pitchFamily="34" charset="0"/>
                <a:cs typeface="Times New Roman" panose="02020603050405020304" pitchFamily="18" charset="0"/>
              </a:rPr>
              <a:t>Une grande terrasse en </a:t>
            </a:r>
            <a:r>
              <a:rPr lang="fr-FR" sz="1800" b="1">
                <a:effectLst/>
                <a:latin typeface="Calibri" panose="020F0502020204030204" pitchFamily="34" charset="0"/>
                <a:cs typeface="Times New Roman" panose="02020603050405020304" pitchFamily="18" charset="0"/>
              </a:rPr>
              <a:t>bois exposée....</a:t>
            </a:r>
            <a:r>
              <a:rPr lang="fr-FR" sz="1800" b="1" dirty="0">
                <a:effectLst/>
                <a:latin typeface="Calibri" panose="020F0502020204030204" pitchFamily="34" charset="0"/>
                <a:cs typeface="Times New Roman" panose="02020603050405020304" pitchFamily="18" charset="0"/>
              </a:rPr>
              <a:t>domine le grand jardin de x...m2..communiquant sur une terrasse à la parfaite exposition</a:t>
            </a:r>
            <a:endParaRPr lang="fr-FR" sz="1800" b="1" i="0" dirty="0">
              <a:solidFill>
                <a:srgbClr val="000000"/>
              </a:solidFill>
              <a:effectLst/>
              <a:latin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21168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Etat : A relooker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943843"/>
            <a:ext cx="10353762" cy="4304557"/>
          </a:xfrm>
        </p:spPr>
        <p:txBody>
          <a:bodyPr>
            <a:normAutofit fontScale="92500" lnSpcReduction="2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Des travaux de rénovation/ de rafraichissement sont à prévoir pour lui offrir une seconde jeunesse. A vos projets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Après un bon relooking cette maison retrouvera son éclat d’antan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Maison à fort potentiel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Quelques conformités sont à prévoir pour sublimer cette maison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Après rénovation cette demeure/maison bourgeoise/maison retrouvera son âme d’antan avec le confort du présent</a:t>
            </a:r>
          </a:p>
          <a:p>
            <a:pPr fontAlgn="base">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vos projets pour réinterpréter cette belle et grande maison de famille en bon état général offrant un gros potentiel des </a:t>
            </a:r>
            <a:r>
              <a:rPr lang="fr-FR" sz="1800" b="1" dirty="0">
                <a:effectLst/>
                <a:latin typeface="Calibri" panose="020F0502020204030204" pitchFamily="34" charset="0"/>
                <a:cs typeface="Times New Roman" panose="02020603050405020304" pitchFamily="18" charset="0"/>
              </a:rPr>
              <a:t>travaux de rénovation sont à prévoir immédiatement pour en faire une sublime maison de vacances</a:t>
            </a:r>
          </a:p>
          <a:p>
            <a:pPr fontAlgn="base">
              <a:lnSpc>
                <a:spcPct val="107000"/>
              </a:lnSpc>
              <a:spcAft>
                <a:spcPts val="800"/>
              </a:spcAft>
            </a:pPr>
            <a:r>
              <a:rPr lang="fr-FR" sz="1800" b="1" dirty="0">
                <a:effectLst/>
                <a:latin typeface="Calibri" panose="020F0502020204030204" pitchFamily="34" charset="0"/>
                <a:cs typeface="Times New Roman" panose="02020603050405020304" pitchFamily="18" charset="0"/>
              </a:rPr>
              <a:t>Un énorme potentiel aux capacités d'extension à ne pas manquer dans un des quartiers les plus convoités/prisés de..</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Le potentiel d’une Belle résidence secondaire ou principale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34431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219474"/>
            <a:ext cx="10353762" cy="970450"/>
          </a:xfrm>
        </p:spPr>
        <p:txBody>
          <a:bodyPr>
            <a:normAutofit/>
          </a:bodyPr>
          <a:lstStyle/>
          <a:p>
            <a:pPr algn="l"/>
            <a:r>
              <a:rPr lang="fr-FR" dirty="0">
                <a:solidFill>
                  <a:srgbClr val="00B0F0"/>
                </a:solidFill>
              </a:rPr>
              <a:t>Etat : Rénové</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698301" y="1377777"/>
            <a:ext cx="6135118" cy="5102035"/>
          </a:xfrm>
        </p:spPr>
        <p:txBody>
          <a:bodyPr>
            <a:normAutofit fontScale="92500" lnSpcReduction="2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Bâtie dans les années « … » elle a été entièrement rénovée en xxx offrant le confort et le grand standing du présent.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Conçu avec des finitions/finitions soignées, agencé sur mesure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Entièrement rénové/ rénové avec goût/ rénovation qualitative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Relookée au fil du temps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l’entretien régulier, des travaux ont été réalisés au fil des années offrant un réel confort actuel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Rénové/réhabilité avec talent mixant « la luminosité, le contemporain à l’authenticité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Rénové en « date » avec des matériaux de grandes qualités et une décoration raffinée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Entièrement métamorphosée et rénovée avec goût </a:t>
            </a:r>
          </a:p>
          <a:p>
            <a:pPr marL="342900" indent="-306000" fontAlgn="base">
              <a:lnSpc>
                <a:spcPct val="97000"/>
              </a:lnSpc>
              <a:spcBef>
                <a:spcPct val="20000"/>
              </a:spcBef>
              <a:spcAft>
                <a:spcPts val="800"/>
              </a:spcAft>
              <a:buClr>
                <a:schemeClr val="tx2"/>
              </a:buClr>
              <a:buSzPct val="70000"/>
              <a:buFont typeface="Wingdings 2" charset="2"/>
              <a:buChar char=""/>
            </a:pPr>
            <a:r>
              <a:rPr lang="fr-FR" sz="1800"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 l’intérieur </a:t>
            </a: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des prestations « luxueuses » pour un confort épuré</a:t>
            </a:r>
          </a:p>
          <a:p>
            <a:pPr marL="342900" indent="-306000" fontAlgn="base">
              <a:lnSpc>
                <a:spcPct val="97000"/>
              </a:lnSpc>
              <a:spcBef>
                <a:spcPct val="20000"/>
              </a:spcBef>
              <a:spcAft>
                <a:spcPts val="800"/>
              </a:spcAft>
              <a:buClr>
                <a:schemeClr val="tx2"/>
              </a:buClr>
              <a:buSzPct val="70000"/>
              <a:buFont typeface="Wingdings 2" charset="2"/>
              <a:buChar char=""/>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Rénové/réhabilité avec talent mixant « la luminosité, le contemporain à l’authenticité »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30F5BB90-E437-1ADD-B3F1-38EC23678340}"/>
              </a:ext>
            </a:extLst>
          </p:cNvPr>
          <p:cNvSpPr txBox="1"/>
          <p:nvPr/>
        </p:nvSpPr>
        <p:spPr>
          <a:xfrm>
            <a:off x="6921699" y="1322375"/>
            <a:ext cx="4572000" cy="2606419"/>
          </a:xfrm>
          <a:prstGeom prst="rect">
            <a:avLst/>
          </a:prstGeom>
          <a:noFill/>
        </p:spPr>
        <p:txBody>
          <a:bodyPr wrap="square" rtlCol="0">
            <a:spAutoFit/>
          </a:bodyPr>
          <a:lstStyle/>
          <a:p>
            <a:pPr marL="342900" indent="-306000" fontAlgn="base">
              <a:lnSpc>
                <a:spcPct val="8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Entièrement rénovée pour mettre en avant la simplicité et l'authenticité des matériaux</a:t>
            </a:r>
          </a:p>
          <a:p>
            <a:pPr marL="342900" indent="-306000" fontAlgn="base">
              <a:lnSpc>
                <a:spcPct val="8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Somptueuse et subtile rénovation</a:t>
            </a:r>
          </a:p>
          <a:p>
            <a:pPr marL="342900" indent="-306000" fontAlgn="base">
              <a:lnSpc>
                <a:spcPct val="8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Bâtie dans les années…elle a été </a:t>
            </a:r>
            <a:r>
              <a:rPr lang="fr-FR" sz="1700"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entièrement repensée/réinterprétée </a:t>
            </a: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 (année) offrant le grand standing et le confort du présent pour (m2) de surface.</a:t>
            </a:r>
          </a:p>
          <a:p>
            <a:pPr marL="342900" indent="-306000" fontAlgn="base">
              <a:lnSpc>
                <a:spcPct val="8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Prestation élégance/design sont les maîtres mots </a:t>
            </a:r>
          </a:p>
        </p:txBody>
      </p:sp>
    </p:spTree>
    <p:extLst>
      <p:ext uri="{BB962C8B-B14F-4D97-AF65-F5344CB8AC3E}">
        <p14:creationId xmlns:p14="http://schemas.microsoft.com/office/powerpoint/2010/main" val="17254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Etat : Très bon état</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1012117" y="2553443"/>
            <a:ext cx="10353762"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Impeccable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Entièrement rénovée en xxx avec grande qualité et un goût raffiné pour la décoration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Entièrement rénovée avec matériaux haut de gamme et une prestation de qualité</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Entièrement restaurée dans les règles de l’art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Rénovation moderne, à la décoration soignée épurée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l’entretien irréprochable</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Etat irréprochable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183727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1020063" y="108810"/>
            <a:ext cx="10353762" cy="970450"/>
          </a:xfrm>
        </p:spPr>
        <p:txBody>
          <a:bodyPr>
            <a:normAutofit/>
          </a:bodyPr>
          <a:lstStyle/>
          <a:p>
            <a:pPr algn="l"/>
            <a:r>
              <a:rPr lang="fr-FR" dirty="0">
                <a:solidFill>
                  <a:srgbClr val="00B0F0"/>
                </a:solidFill>
              </a:rPr>
              <a:t>Ambiance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5938684" y="1280423"/>
            <a:ext cx="5816518" cy="4926135"/>
          </a:xfrm>
        </p:spPr>
        <p:txBody>
          <a:bodyPr>
            <a:normAutofit/>
          </a:bodyPr>
          <a:lstStyle/>
          <a:p>
            <a:pPr lvl="0">
              <a:lnSpc>
                <a:spcPct val="97000"/>
              </a:lnSpc>
              <a:spcAft>
                <a:spcPts val="800"/>
              </a:spcAft>
            </a:pPr>
            <a:r>
              <a:rPr lang="fr-FR" sz="1800" b="1" dirty="0">
                <a:latin typeface="Calibri" panose="020F0502020204030204" pitchFamily="34" charset="0"/>
                <a:cs typeface="Times New Roman" panose="02020603050405020304" pitchFamily="18" charset="0"/>
              </a:rPr>
              <a:t>Ambiance raffinement et élégance</a:t>
            </a:r>
          </a:p>
          <a:p>
            <a:pPr lvl="0">
              <a:lnSpc>
                <a:spcPct val="97000"/>
              </a:lnSpc>
              <a:spcAft>
                <a:spcPts val="800"/>
              </a:spcAft>
            </a:pPr>
            <a:r>
              <a:rPr lang="fr-FR" sz="1800" b="1" dirty="0">
                <a:latin typeface="Calibri" panose="020F0502020204030204" pitchFamily="34" charset="0"/>
                <a:cs typeface="Times New Roman" panose="02020603050405020304" pitchFamily="18" charset="0"/>
              </a:rPr>
              <a:t>Ambiance naturelle et sophistiquée </a:t>
            </a:r>
          </a:p>
          <a:p>
            <a:pPr lvl="0">
              <a:lnSpc>
                <a:spcPct val="97000"/>
              </a:lnSpc>
              <a:spcAft>
                <a:spcPts val="800"/>
              </a:spcAft>
            </a:pPr>
            <a:r>
              <a:rPr lang="fr-FR" sz="1800" b="1" dirty="0">
                <a:latin typeface="Calibri" panose="020F0502020204030204" pitchFamily="34" charset="0"/>
                <a:cs typeface="Times New Roman" panose="02020603050405020304" pitchFamily="18" charset="0"/>
              </a:rPr>
              <a:t>Le design intérieur affiche style et caractère en explorant les volumes avec brio </a:t>
            </a:r>
          </a:p>
          <a:p>
            <a:pPr>
              <a:lnSpc>
                <a:spcPct val="97000"/>
              </a:lnSpc>
              <a:spcAft>
                <a:spcPts val="800"/>
              </a:spcAft>
            </a:pPr>
            <a:r>
              <a:rPr lang="fr-FR" sz="1800" b="1" dirty="0">
                <a:latin typeface="Calibri" panose="020F0502020204030204" pitchFamily="34" charset="0"/>
                <a:cs typeface="Times New Roman" panose="02020603050405020304" pitchFamily="18" charset="0"/>
              </a:rPr>
              <a:t>Tonalité subtile et élégante</a:t>
            </a:r>
          </a:p>
          <a:p>
            <a:pPr>
              <a:lnSpc>
                <a:spcPct val="97000"/>
              </a:lnSpc>
              <a:spcAft>
                <a:spcPts val="800"/>
              </a:spcAft>
            </a:pPr>
            <a:r>
              <a:rPr lang="fr-FR" sz="1800" b="1" dirty="0">
                <a:latin typeface="Calibri" panose="020F0502020204030204" pitchFamily="34" charset="0"/>
                <a:cs typeface="Times New Roman" panose="02020603050405020304" pitchFamily="18" charset="0"/>
              </a:rPr>
              <a:t>Authentique « penty, longère, rénové à l’esprit côte ouest avec le respect de l’authenticité mixé au charme de la déco bord de mer »</a:t>
            </a:r>
          </a:p>
          <a:p>
            <a:pPr fontAlgn="base">
              <a:lnSpc>
                <a:spcPct val="97000"/>
              </a:lnSpc>
              <a:spcAft>
                <a:spcPts val="800"/>
              </a:spcAft>
            </a:pPr>
            <a:r>
              <a:rPr lang="fr-FR" sz="1800" b="1" dirty="0">
                <a:latin typeface="Calibri" panose="020F0502020204030204" pitchFamily="34" charset="0"/>
                <a:cs typeface="Times New Roman" panose="02020603050405020304" pitchFamily="18" charset="0"/>
              </a:rPr>
              <a:t>Ambiance Côte Ouest avec le respect de l'authenticité mixé au charme de la déco bord de mer</a:t>
            </a:r>
          </a:p>
          <a:p>
            <a:pPr>
              <a:lnSpc>
                <a:spcPct val="97000"/>
              </a:lnSpc>
              <a:spcAft>
                <a:spcPts val="800"/>
              </a:spcAft>
            </a:pPr>
            <a:endParaRPr lang="fr-FR" sz="1500" dirty="0">
              <a:latin typeface="Calibri" panose="020F0502020204030204" pitchFamily="34" charset="0"/>
              <a:cs typeface="Times New Roman" panose="02020603050405020304" pitchFamily="18" charset="0"/>
            </a:endParaRPr>
          </a:p>
          <a:p>
            <a:pPr lvl="0">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a:p>
            <a:pPr lvl="0">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7852729" y="5844212"/>
            <a:ext cx="3420152" cy="944962"/>
          </a:xfrm>
          <a:prstGeom prst="rect">
            <a:avLst/>
          </a:prstGeom>
        </p:spPr>
      </p:pic>
      <p:sp>
        <p:nvSpPr>
          <p:cNvPr id="5" name="ZoneTexte 4">
            <a:extLst>
              <a:ext uri="{FF2B5EF4-FFF2-40B4-BE49-F238E27FC236}">
                <a16:creationId xmlns:a16="http://schemas.microsoft.com/office/drawing/2014/main" id="{03ED439B-C2B9-22AA-DCFC-E62675EF83A2}"/>
              </a:ext>
            </a:extLst>
          </p:cNvPr>
          <p:cNvSpPr txBox="1"/>
          <p:nvPr/>
        </p:nvSpPr>
        <p:spPr>
          <a:xfrm>
            <a:off x="818175" y="955958"/>
            <a:ext cx="4807974" cy="7145161"/>
          </a:xfrm>
          <a:prstGeom prst="rect">
            <a:avLst/>
          </a:prstGeom>
          <a:noFill/>
        </p:spPr>
        <p:txBody>
          <a:bodyPr wrap="square" rtlCol="0">
            <a:spAutoFit/>
          </a:bodyPr>
          <a:lstStyle/>
          <a:p>
            <a:pPr marL="36900">
              <a:lnSpc>
                <a:spcPct val="97000"/>
              </a:lnSpc>
              <a:spcBef>
                <a:spcPct val="20000"/>
              </a:spcBef>
              <a:spcAft>
                <a:spcPts val="800"/>
              </a:spcAft>
              <a:buClr>
                <a:schemeClr val="tx2"/>
              </a:buClr>
              <a:buSzPct val="70000"/>
            </a:pPr>
            <a:endParaRPr lang="fr-FR" sz="16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style bord de mer qui apporte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intérieur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calme et serein</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Style chalet, c’est le must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 l’intérieur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chaleureux et cocooning ou l’on passe ses journées à lire un livre sous un plaid près de la cheminée </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 Conjuguant fonctionnalité et esthétisme » </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style/esthétique/</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tons épurés </a:t>
            </a:r>
            <a:endPar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lvl="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Ambiance cosy chic/art-déco/scandinave</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Style contemporain et design </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Style haussmannien</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Style bord de mer </a:t>
            </a:r>
          </a:p>
          <a:p>
            <a:pPr marL="342900" lvl="0" indent="-306000">
              <a:lnSpc>
                <a:spcPct val="97000"/>
              </a:lnSpc>
              <a:spcBef>
                <a:spcPct val="20000"/>
              </a:spcBef>
              <a:spcAft>
                <a:spcPts val="800"/>
              </a:spcAft>
              <a:buClr>
                <a:schemeClr val="tx2"/>
              </a:buClr>
              <a:buSzPct val="70000"/>
              <a:buFont typeface="Wingdings 2" charset="2"/>
              <a:buChar char=""/>
            </a:pPr>
            <a:endParaRPr lang="fr-FR" sz="16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endParaRPr lang="fr-FR" sz="1600" dirty="0">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endParaRPr lang="fr-FR" sz="16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endParaRPr lang="fr-FR" sz="16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endParaRPr lang="fr-FR" sz="16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endParaRPr lang="fr-FR" sz="15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01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3795" y="344129"/>
            <a:ext cx="10353762" cy="970450"/>
          </a:xfrm>
        </p:spPr>
        <p:txBody>
          <a:bodyPr/>
          <a:lstStyle/>
          <a:p>
            <a:pPr algn="l"/>
            <a:r>
              <a:rPr lang="fr-FR" dirty="0">
                <a:solidFill>
                  <a:srgbClr val="00B0F0"/>
                </a:solidFill>
              </a:rPr>
              <a:t>Volume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314579"/>
            <a:ext cx="10353762" cy="4672734"/>
          </a:xfrm>
        </p:spPr>
        <p:txBody>
          <a:bodyPr>
            <a:no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Offrant des volumes remarquables/surprenants</a:t>
            </a:r>
          </a:p>
          <a:p>
            <a:pPr>
              <a:lnSpc>
                <a:spcPct val="107000"/>
              </a:lnSpc>
              <a:spcAft>
                <a:spcPts val="800"/>
              </a:spcAft>
            </a:pPr>
            <a:r>
              <a:rPr lang="fr-FR" sz="1800" b="1" dirty="0">
                <a:latin typeface="Calibri" panose="020F0502020204030204" pitchFamily="34" charset="0"/>
                <a:cs typeface="Times New Roman" panose="02020603050405020304" pitchFamily="18" charset="0"/>
              </a:rPr>
              <a:t>Le design intérieur affiche « style et caractère » en explorant les volumes avec brio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Offrant un volume incommensurable répartie sur x niveaux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Des volumes modulables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généreuse et surprenante surface habitable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Distribuée par de beaux volumes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Développant de grands volumes intérieurs</a:t>
            </a:r>
          </a:p>
          <a:p>
            <a:pPr>
              <a:lnSpc>
                <a:spcPct val="107000"/>
              </a:lnSpc>
              <a:spcAft>
                <a:spcPts val="800"/>
              </a:spcAft>
            </a:pPr>
            <a:r>
              <a:rPr lang="fr-FR" sz="1800" b="1">
                <a:effectLst/>
                <a:latin typeface="Calibri" panose="020F0502020204030204" pitchFamily="34" charset="0"/>
                <a:ea typeface="Calibri" panose="020F0502020204030204" pitchFamily="34" charset="0"/>
                <a:cs typeface="Times New Roman" panose="02020603050405020304" pitchFamily="18" charset="0"/>
              </a:rPr>
              <a:t>Offrant d’incroyables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volumes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Volume saisissant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Des volumes hors du commun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Spacieux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Volume généreux/extraordinaire</a:t>
            </a: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55104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521109"/>
            <a:ext cx="10353762" cy="970450"/>
          </a:xfrm>
        </p:spPr>
        <p:txBody>
          <a:bodyPr>
            <a:normAutofit/>
          </a:bodyPr>
          <a:lstStyle/>
          <a:p>
            <a:pPr algn="l"/>
            <a:r>
              <a:rPr lang="fr-FR" dirty="0">
                <a:solidFill>
                  <a:srgbClr val="00B0F0"/>
                </a:solidFill>
              </a:rPr>
              <a:t>Luminosité</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9120" y="1633862"/>
            <a:ext cx="5176880" cy="4599790"/>
          </a:xfrm>
        </p:spPr>
        <p:txBody>
          <a:bodyPr>
            <a:normAutofit fontScale="92500" lnSpcReduction="10000"/>
          </a:bodyPr>
          <a:lstStyle/>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Les hauteurs sous plafond et généreuse ouvertures inondent l’intérieur de </a:t>
            </a:r>
            <a:r>
              <a:rPr lang="fr-FR" sz="1900" b="1">
                <a:effectLst/>
                <a:latin typeface="Calibri" panose="020F0502020204030204" pitchFamily="34" charset="0"/>
                <a:ea typeface="Calibri" panose="020F0502020204030204" pitchFamily="34" charset="0"/>
                <a:cs typeface="Times New Roman" panose="02020603050405020304" pitchFamily="18" charset="0"/>
              </a:rPr>
              <a:t>lumières naturelles </a:t>
            </a:r>
            <a:endParaRPr lang="fr-FR" sz="1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Elle assure lumière et chauffage naturel grâce à son ensoleillement.</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Villa de prestige très lumineuse avec vue panoramique</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La villa/maison baignée de lumière </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Une véranda vous permet de remplir la villa de lumière</a:t>
            </a:r>
          </a:p>
          <a:p>
            <a:pPr fontAlgn="base">
              <a:lnSpc>
                <a:spcPct val="107000"/>
              </a:lnSpc>
              <a:spcAft>
                <a:spcPts val="800"/>
              </a:spcAft>
            </a:pPr>
            <a:r>
              <a:rPr lang="fr-FR" sz="1900" b="1" dirty="0">
                <a:effectLst/>
                <a:latin typeface="Calibri" panose="020F0502020204030204" pitchFamily="34" charset="0"/>
                <a:cs typeface="Times New Roman" panose="02020603050405020304" pitchFamily="18" charset="0"/>
              </a:rPr>
              <a:t>Exposé plein sud, c'est un véritable bien être ressenti dès le passage du portail..</a:t>
            </a:r>
          </a:p>
          <a:p>
            <a:pPr fontAlgn="base">
              <a:lnSpc>
                <a:spcPct val="107000"/>
              </a:lnSpc>
              <a:spcAft>
                <a:spcPts val="800"/>
              </a:spcAft>
            </a:pPr>
            <a:r>
              <a:rPr lang="fr-FR" sz="1900" b="1" dirty="0">
                <a:effectLst/>
                <a:latin typeface="Calibri" panose="020F0502020204030204" pitchFamily="34" charset="0"/>
                <a:cs typeface="Times New Roman" panose="02020603050405020304" pitchFamily="18" charset="0"/>
              </a:rPr>
              <a:t>Le jardin exposé sud et ouest rayonne de soleil.</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3ABDD14B-3C8E-D3F2-F9E8-007EEC0C5196}"/>
              </a:ext>
            </a:extLst>
          </p:cNvPr>
          <p:cNvSpPr txBox="1"/>
          <p:nvPr/>
        </p:nvSpPr>
        <p:spPr>
          <a:xfrm>
            <a:off x="6784260" y="1633862"/>
            <a:ext cx="4768645" cy="3410934"/>
          </a:xfrm>
          <a:prstGeom prst="rect">
            <a:avLst/>
          </a:prstGeom>
          <a:noFill/>
        </p:spPr>
        <p:txBody>
          <a:bodyPr wrap="square" rtlCol="0">
            <a:spAutoFit/>
          </a:bodyPr>
          <a:lstStyle/>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 grandes ouvertures grâce aux portes-fenêtres prolongées de balconnets agrémentent ce bien baigné de lumière</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Les grandes fenêtres qui inondent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l’espace d’une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lumière naturelle </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L’entrée ouvre sur un patio donnant sur le jardin berçant le hall de lumière </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 vous séduira par sa luminosité</a:t>
            </a:r>
          </a:p>
          <a:p>
            <a:pPr marL="342900" indent="-306000">
              <a:lnSpc>
                <a:spcPct val="9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vaste séjour à l’exposition parfaite qui vous offrira un bain de soleil quotidien</a:t>
            </a:r>
          </a:p>
        </p:txBody>
      </p:sp>
    </p:spTree>
    <p:extLst>
      <p:ext uri="{BB962C8B-B14F-4D97-AF65-F5344CB8AC3E}">
        <p14:creationId xmlns:p14="http://schemas.microsoft.com/office/powerpoint/2010/main" val="164704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3795" y="361323"/>
            <a:ext cx="10353762" cy="970450"/>
          </a:xfrm>
        </p:spPr>
        <p:txBody>
          <a:bodyPr/>
          <a:lstStyle/>
          <a:p>
            <a:pPr algn="l"/>
            <a:r>
              <a:rPr lang="fr-FR" dirty="0">
                <a:solidFill>
                  <a:srgbClr val="00B0F0"/>
                </a:solidFill>
              </a:rPr>
              <a:t>Emplacement : Quartier</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331772"/>
            <a:ext cx="4474282" cy="4889413"/>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Dans le quartier prisé et convoité de…/ Emplacement Privilégié</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proximité immédiate de tous services</a:t>
            </a:r>
          </a:p>
          <a:p>
            <a:pPr>
              <a:lnSpc>
                <a:spcPct val="107000"/>
              </a:lnSpc>
              <a:spcAft>
                <a:spcPts val="800"/>
              </a:spcAft>
              <a:tabLst>
                <a:tab pos="4678680" algn="l"/>
              </a:tabLs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Située dans le quartier animé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seulement 5 minutes du centre-ville et une facilité d’accès aux voies rapides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Véritable havre de paix aux portes du centre-ville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cœur de (quartier)</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Emplacement stratégique à proximité immédiate de la ville et en réseau bus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a:hlinkClick r:id="rId2" action="ppaction://hlinksldjump"/>
            <a:extLst>
              <a:ext uri="{FF2B5EF4-FFF2-40B4-BE49-F238E27FC236}">
                <a16:creationId xmlns:a16="http://schemas.microsoft.com/office/drawing/2014/main" id="{7617CAE5-7388-9F09-C377-326E0733A284}"/>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BDC51288-1532-56D5-DE37-37640F6107B8}"/>
              </a:ext>
            </a:extLst>
          </p:cNvPr>
          <p:cNvSpPr txBox="1"/>
          <p:nvPr/>
        </p:nvSpPr>
        <p:spPr>
          <a:xfrm>
            <a:off x="6090676" y="1298543"/>
            <a:ext cx="5525729" cy="4721870"/>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Emplacement n°1 dans le quartier le plus prisé/convoité de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Idéalement située au cœur d’un charmant lotissement résidentiel paisible et familial</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Quartier chic</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Emplacement idéal ou le calme et la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sérénité dominent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à moins de 10minutes à pied de l’hypercentre/centre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L’emplacement de la maison est rare en raison de son absence de vis-à-vis, de son calme et de sa proximité des commerces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Au cœur d'un charmant lotissement paisible et familial proche des..</a:t>
            </a:r>
          </a:p>
        </p:txBody>
      </p:sp>
    </p:spTree>
    <p:extLst>
      <p:ext uri="{BB962C8B-B14F-4D97-AF65-F5344CB8AC3E}">
        <p14:creationId xmlns:p14="http://schemas.microsoft.com/office/powerpoint/2010/main" val="3342759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24443" y="393291"/>
            <a:ext cx="10353762" cy="970450"/>
          </a:xfrm>
        </p:spPr>
        <p:txBody>
          <a:bodyPr>
            <a:normAutofit/>
          </a:bodyPr>
          <a:lstStyle/>
          <a:p>
            <a:pPr algn="l"/>
            <a:r>
              <a:rPr lang="fr-FR" dirty="0">
                <a:solidFill>
                  <a:srgbClr val="00B0F0"/>
                </a:solidFill>
              </a:rPr>
              <a:t>Distribution</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6868134" y="1375366"/>
            <a:ext cx="5235375" cy="5140831"/>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vaste pallier dessert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L'espace </a:t>
            </a:r>
            <a:r>
              <a:rPr lang="fr-FR" sz="1800" b="1">
                <a:effectLst/>
                <a:latin typeface="Calibri" panose="020F0502020204030204" pitchFamily="34" charset="0"/>
                <a:ea typeface="Calibri" panose="020F0502020204030204" pitchFamily="34" charset="0"/>
                <a:cs typeface="Times New Roman" panose="02020603050405020304" pitchFamily="18" charset="0"/>
              </a:rPr>
              <a:t>nuit répartie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en deux temps avec un espace suite parentale et deux autres chambres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Côté nuit…x chambres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Elle offre un ……………. L’étage distribue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l’étage un espace mezzanine distribue…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distribution intérieure est dominée par une pièce de réception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L’étage sur « parquet » distribue/ dessert un « salon lecture » </a:t>
            </a:r>
          </a:p>
          <a:p>
            <a:pPr>
              <a:lnSpc>
                <a:spcPct val="10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 l’agencement clair et optimisé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895242AC-3BF5-1AF4-97AC-417C981C8B7C}"/>
              </a:ext>
            </a:extLst>
          </p:cNvPr>
          <p:cNvSpPr txBox="1"/>
          <p:nvPr/>
        </p:nvSpPr>
        <p:spPr>
          <a:xfrm>
            <a:off x="727588" y="1426855"/>
            <a:ext cx="5732811" cy="5037854"/>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latin typeface="Calibri" panose="020F0502020204030204" pitchFamily="34" charset="0"/>
                <a:cs typeface="Times New Roman" panose="02020603050405020304" pitchFamily="18" charset="0"/>
              </a:rPr>
              <a:t>Au rez de chaussée, l’entrée s’ouvre sur un salon-séjour sur « …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latin typeface="Calibri" panose="020F0502020204030204" pitchFamily="34" charset="0"/>
                <a:cs typeface="Times New Roman" panose="02020603050405020304" pitchFamily="18" charset="0"/>
              </a:rPr>
              <a:t>L’étage desservi par une large coursive dessert x…chambres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latin typeface="Calibri" panose="020F0502020204030204" pitchFamily="34" charset="0"/>
                <a:cs typeface="Times New Roman" panose="02020603050405020304" pitchFamily="18" charset="0"/>
              </a:rPr>
              <a:t>Pour l’aspect pratique (une buanderie et un </a:t>
            </a:r>
            <a:r>
              <a:rPr lang="fr-FR" b="1">
                <a:ln>
                  <a:solidFill>
                    <a:schemeClr val="bg1">
                      <a:lumMod val="75000"/>
                      <a:lumOff val="25000"/>
                      <a:alpha val="10000"/>
                    </a:schemeClr>
                  </a:solidFill>
                </a:ln>
                <a:latin typeface="Calibri" panose="020F0502020204030204" pitchFamily="34" charset="0"/>
                <a:cs typeface="Times New Roman" panose="02020603050405020304" pitchFamily="18" charset="0"/>
              </a:rPr>
              <a:t>cellier complètent </a:t>
            </a:r>
            <a:r>
              <a:rPr lang="fr-FR" b="1" dirty="0">
                <a:ln>
                  <a:solidFill>
                    <a:schemeClr val="bg1">
                      <a:lumMod val="75000"/>
                      <a:lumOff val="25000"/>
                      <a:alpha val="10000"/>
                    </a:schemeClr>
                  </a:solidFill>
                </a:ln>
                <a:latin typeface="Calibri" panose="020F0502020204030204" pitchFamily="34" charset="0"/>
                <a:cs typeface="Times New Roman" panose="02020603050405020304" pitchFamily="18" charset="0"/>
              </a:rPr>
              <a:t>ce niveau)</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L’étage entièrement indépendant desservit par « …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L’étage toujours sur parquet offre...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L’étage réservé aux enfants et invités est distribué par la mezzanine-pièce tv qui dessert</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Au niveau principal de vie s’ouvre…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L’aménagement des espaces permet de profiter d’un bien à l’agencement réfléchi et optimisé </a:t>
            </a:r>
          </a:p>
        </p:txBody>
      </p:sp>
    </p:spTree>
    <p:extLst>
      <p:ext uri="{BB962C8B-B14F-4D97-AF65-F5344CB8AC3E}">
        <p14:creationId xmlns:p14="http://schemas.microsoft.com/office/powerpoint/2010/main" val="3755560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511277"/>
            <a:ext cx="10353762" cy="970450"/>
          </a:xfrm>
        </p:spPr>
        <p:txBody>
          <a:bodyPr>
            <a:normAutofit/>
          </a:bodyPr>
          <a:lstStyle/>
          <a:p>
            <a:pPr algn="l"/>
            <a:r>
              <a:rPr lang="fr-FR" dirty="0">
                <a:solidFill>
                  <a:srgbClr val="00B0F0"/>
                </a:solidFill>
              </a:rPr>
              <a:t>Généralités</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9120" y="1476546"/>
            <a:ext cx="4862248" cy="5244335"/>
          </a:xfrm>
        </p:spPr>
        <p:txBody>
          <a:bodyPr>
            <a:normAutofit lnSpcReduction="1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Prestation soignée/qualitative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Raffinement et élégance dans le choix des matériaux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Aux finitions étudiées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 bien de ...m2 allie modernité et prestation haut de gamme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Prestation/Finition haut de gamme raffinée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qualité de prestation qui répondra aux attentes des clients les plus exigeants</a:t>
            </a:r>
          </a:p>
          <a:p>
            <a:pPr fontAlgn="base">
              <a:lnSpc>
                <a:spcPct val="107000"/>
              </a:lnSpc>
              <a:spcAft>
                <a:spcPts val="800"/>
              </a:spcAft>
            </a:pPr>
            <a:r>
              <a:rPr lang="fr-FR" sz="1800" b="1" dirty="0">
                <a:effectLst/>
                <a:latin typeface="Calibri" panose="020F0502020204030204" pitchFamily="34" charset="0"/>
                <a:cs typeface="Times New Roman" panose="02020603050405020304" pitchFamily="18" charset="0"/>
              </a:rPr>
              <a:t>Offrant des prestations qualitatives associées au charme de l'ancien</a:t>
            </a:r>
          </a:p>
          <a:p>
            <a:pPr fontAlgn="base">
              <a:lnSpc>
                <a:spcPct val="107000"/>
              </a:lnSpc>
              <a:spcAft>
                <a:spcPts val="800"/>
              </a:spcAft>
            </a:pPr>
            <a:r>
              <a:rPr lang="fr-FR" sz="1800" b="1" dirty="0">
                <a:effectLst/>
                <a:latin typeface="Calibri" panose="020F0502020204030204" pitchFamily="34" charset="0"/>
                <a:cs typeface="Times New Roman" panose="02020603050405020304" pitchFamily="18" charset="0"/>
              </a:rPr>
              <a:t>Prestations rarissimes et perfectionnées</a:t>
            </a:r>
          </a:p>
          <a:p>
            <a:pPr fontAlgn="base">
              <a:lnSpc>
                <a:spcPct val="107000"/>
              </a:lnSpc>
              <a:spcAft>
                <a:spcPts val="800"/>
              </a:spcAft>
            </a:pPr>
            <a:r>
              <a:rPr lang="fr-FR" sz="1800" b="1" dirty="0">
                <a:effectLst/>
                <a:latin typeface="Calibri" panose="020F0502020204030204" pitchFamily="34" charset="0"/>
                <a:cs typeface="Times New Roman" panose="02020603050405020304" pitchFamily="18" charset="0"/>
              </a:rPr>
              <a:t>Construite par un constructeur renommé elle offre des prestations sur mesures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3"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4"/>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4C480365-36F1-967E-B3FC-82745C842A84}"/>
              </a:ext>
            </a:extLst>
          </p:cNvPr>
          <p:cNvSpPr txBox="1"/>
          <p:nvPr/>
        </p:nvSpPr>
        <p:spPr>
          <a:xfrm>
            <a:off x="6410634" y="1476546"/>
            <a:ext cx="5515897" cy="4287136"/>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Les prestations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sont exceptionnelles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avec un/une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Des prestations rares et de grand standing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Prestation haut de gamme allie la domotique et la noblesse des matériaux</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Des matériaux haut de gamme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soigneusement sélectionnés </a:t>
            </a:r>
            <a:endPar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Luxueuse prestation</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Des matériaux prestigieux et une palette de couleurs étudiées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soin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particulier a </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été apporté aux finitions haut de gamme de …</a:t>
            </a:r>
          </a:p>
        </p:txBody>
      </p:sp>
    </p:spTree>
    <p:extLst>
      <p:ext uri="{BB962C8B-B14F-4D97-AF65-F5344CB8AC3E}">
        <p14:creationId xmlns:p14="http://schemas.microsoft.com/office/powerpoint/2010/main" val="1301736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Prestations: Hall d’entrée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943843"/>
            <a:ext cx="9792415" cy="4304557"/>
          </a:xfrm>
        </p:spPr>
        <p:txBody>
          <a:bodyPr>
            <a:normAutofit lnSpcReduction="1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hall d'entrée dominé par un escalier en bois sculpté/carrelage/parquet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hall d’entrée mis en valeur par un escalier artisanal…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rez de chaussée la magistrale entrée avec son vestiaire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entrée spacieuse aménagée avec de grands placards </a:t>
            </a:r>
            <a:r>
              <a:rPr lang="fr-FR" sz="1800" b="1">
                <a:effectLst/>
                <a:latin typeface="Calibri" panose="020F0502020204030204" pitchFamily="34" charset="0"/>
                <a:ea typeface="Calibri" panose="020F0502020204030204" pitchFamily="34" charset="0"/>
                <a:cs typeface="Times New Roman" panose="02020603050405020304" pitchFamily="18" charset="0"/>
              </a:rPr>
              <a:t>sur mesure venant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soulignées avec élégance, la belle hauteur sous plafond que bénéficie les lieux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porte d’entrée en bois massif offre charme et authenticité à l’ensemble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charme opère dès l’entrée…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L’entrée donne le ton et dessert directement…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L’escalier principal est une œuvre d’art s’articulant autour…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L’entrée s’ouvre sur un hall au plafond cathédrale qui dessert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398053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373626"/>
            <a:ext cx="10353762" cy="970450"/>
          </a:xfrm>
        </p:spPr>
        <p:txBody>
          <a:bodyPr>
            <a:normAutofit/>
          </a:bodyPr>
          <a:lstStyle/>
          <a:p>
            <a:pPr algn="l"/>
            <a:r>
              <a:rPr lang="fr-FR" dirty="0">
                <a:solidFill>
                  <a:srgbClr val="00B0F0"/>
                </a:solidFill>
              </a:rPr>
              <a:t>Prestations : Séjour avec cuisine A/E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795373" y="1580050"/>
            <a:ext cx="4474717" cy="4668350"/>
          </a:xfrm>
        </p:spPr>
        <p:txBody>
          <a:bodyPr>
            <a:normAutofit lnSpcReduction="1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pièce de vie /réception en open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space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de x…</a:t>
            </a:r>
            <a:r>
              <a:rPr lang="fr-FR" sz="1800" b="1">
                <a:effectLst/>
                <a:latin typeface="Calibri" panose="020F0502020204030204" pitchFamily="34" charset="0"/>
                <a:ea typeface="Calibri" panose="020F0502020204030204" pitchFamily="34" charset="0"/>
                <a:cs typeface="Times New Roman" panose="02020603050405020304" pitchFamily="18" charset="0"/>
              </a:rPr>
              <a:t>m2 agrémentée d’une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cuisine A/E, l’ensemble communiquant par des baies vitrées sur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Monumental et lumineux séjour…</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large séjour avec cuisine A/E à l’exposition parfaite s’ouvrant au « sud/ouest » par de larges baies vitrées sur terrain « … »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séduisant séjour avec cuisine et son poêle à bois</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Le coin cuisine aménagée et équipée fait partie intégrante de la pièce pour plus de convivialité..</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3"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4"/>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974DF424-A173-1312-C3C6-47BF09B6FF34}"/>
              </a:ext>
            </a:extLst>
          </p:cNvPr>
          <p:cNvSpPr txBox="1"/>
          <p:nvPr/>
        </p:nvSpPr>
        <p:spPr>
          <a:xfrm>
            <a:off x="5869858" y="1580050"/>
            <a:ext cx="5889522" cy="5037854"/>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coin cuisine aménagé et équipé fait partie intégrante de la pièce de vie pour plus de convivialité</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Agrémentée d’une cuisine A/E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vaste salon séjour agrémenté de sa cuisine équipée aux lignes modernes et épurées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ensemble cuisine A/E lumineux et spacieux ouvert sur le séjour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Cuisine A/E moderne ouverte sur la pièce de vie baignée de lumière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D’une formidable cuisine A/E ouverte sur l’espace séjour qui offre un volume remarquable </a:t>
            </a: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13B0F96C-E3A4-1FA6-372F-0AEBCACA9729}"/>
              </a:ext>
            </a:extLst>
          </p:cNvPr>
          <p:cNvSpPr txBox="1"/>
          <p:nvPr/>
        </p:nvSpPr>
        <p:spPr>
          <a:xfrm>
            <a:off x="5902515" y="1580050"/>
            <a:ext cx="5889522" cy="5037854"/>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coin cuisine aménagé et équipé fait partie intégrante de la pièce de vie pour plus de convivialité</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Agrémentée d’une cuisine A/E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vaste salon séjour agrémenté de sa cuisine équipée aux lignes modernes et épurées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ensemble cuisine A/E lumineux et spacieux ouvert sur le séjour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Cuisine A/E moderne ouverte sur la pièce de vie baignée de lumière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D’une formidable cuisine A/E ouverte sur l’espace séjour qui offre un volume remarquable </a:t>
            </a: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07C8A580-FDA6-A46E-B569-749DA12DA22C}"/>
              </a:ext>
            </a:extLst>
          </p:cNvPr>
          <p:cNvSpPr txBox="1"/>
          <p:nvPr/>
        </p:nvSpPr>
        <p:spPr>
          <a:xfrm>
            <a:off x="5869858" y="1580050"/>
            <a:ext cx="5889522" cy="5037854"/>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coin cuisine aménagé et équipé fait partie intégrante de la pièce de vie pour plus de convivialité</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Agrémentée d’une cuisine A/E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vaste salon séjour agrémenté de sa cuisine équipée aux lignes modernes et épurées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ensemble cuisine A/E lumineux et spacieux ouvert sur le séjour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Cuisine A/E moderne ouverte sur la pièce de vie baignée de lumière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D’une formidable cuisine A/E ouverte sur l’espace séjour qui offre un volume remarquable </a:t>
            </a: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45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776750" y="167148"/>
            <a:ext cx="10353762" cy="970450"/>
          </a:xfrm>
        </p:spPr>
        <p:txBody>
          <a:bodyPr>
            <a:normAutofit/>
          </a:bodyPr>
          <a:lstStyle/>
          <a:p>
            <a:pPr algn="l"/>
            <a:r>
              <a:rPr lang="fr-FR" dirty="0">
                <a:solidFill>
                  <a:srgbClr val="00B0F0"/>
                </a:solidFill>
              </a:rPr>
              <a:t>Prestations : Séjour</a:t>
            </a: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7" name="ZoneTexte 6">
            <a:extLst>
              <a:ext uri="{FF2B5EF4-FFF2-40B4-BE49-F238E27FC236}">
                <a16:creationId xmlns:a16="http://schemas.microsoft.com/office/drawing/2014/main" id="{97F76A6E-3CAB-F9D8-380B-99234A76E59B}"/>
              </a:ext>
            </a:extLst>
          </p:cNvPr>
          <p:cNvSpPr txBox="1"/>
          <p:nvPr/>
        </p:nvSpPr>
        <p:spPr>
          <a:xfrm>
            <a:off x="6140046" y="1481727"/>
            <a:ext cx="5275204" cy="6689075"/>
          </a:xfrm>
          <a:prstGeom prst="rect">
            <a:avLst/>
          </a:prstGeom>
          <a:noFill/>
        </p:spPr>
        <p:txBody>
          <a:bodyPr wrap="square">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Vaste réception baignée de lumière par ses nombreuses ouvertures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large séjour à l’exposition parfaite s’ouvrant au « sud/ouest » par de larges baies vitrées sur terrain « … »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Très beau/Large/Séduisant/Chaleureux et intemporel séjour…</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Séjour digne des plus beaux loft New-Yorkais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L’ambiance du séjour à l’esprit nature et au style affirmé ne vous décevra pas</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...salon cathédrale</a:t>
            </a: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1FF542E-66EE-AB51-2CEA-0D79AD9CF29D}"/>
              </a:ext>
            </a:extLst>
          </p:cNvPr>
          <p:cNvSpPr txBox="1"/>
          <p:nvPr/>
        </p:nvSpPr>
        <p:spPr>
          <a:xfrm>
            <a:off x="776750" y="1481727"/>
            <a:ext cx="4434349" cy="4425507"/>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séjour aux matériaux nobles et à l’esthétique inégalé…</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Volume saisissant et cachet inimitable se retrouvent au cœur d’une pièce de réception de …m2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pièce de vie principale est ouverte et baignée de lumière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Une belle pièce de vie traversante et lumineuse</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salon est équipé d'un poêle à...pour un confort chaleureux</a:t>
            </a:r>
          </a:p>
          <a:p>
            <a:pPr marL="342900" indent="-306000" fontAlgn="base">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...offre une charmante pièce de vie avec.. </a:t>
            </a:r>
          </a:p>
        </p:txBody>
      </p:sp>
    </p:spTree>
    <p:extLst>
      <p:ext uri="{BB962C8B-B14F-4D97-AF65-F5344CB8AC3E}">
        <p14:creationId xmlns:p14="http://schemas.microsoft.com/office/powerpoint/2010/main" val="2997552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850293" y="488168"/>
            <a:ext cx="10353762" cy="970450"/>
          </a:xfrm>
        </p:spPr>
        <p:txBody>
          <a:bodyPr>
            <a:normAutofit/>
          </a:bodyPr>
          <a:lstStyle/>
          <a:p>
            <a:pPr algn="l"/>
            <a:r>
              <a:rPr lang="fr-FR" dirty="0">
                <a:solidFill>
                  <a:srgbClr val="00B0F0"/>
                </a:solidFill>
              </a:rPr>
              <a:t>Prestations : Cuisine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795373" y="1276721"/>
            <a:ext cx="4602537" cy="5369885"/>
          </a:xfrm>
        </p:spPr>
        <p:txBody>
          <a:bodyPr>
            <a:normAutofit fontScale="92500"/>
          </a:bodyPr>
          <a:lstStyle/>
          <a:p>
            <a:pPr marL="36900" indent="0">
              <a:lnSpc>
                <a:spcPct val="107000"/>
              </a:lnSpc>
              <a:spcAft>
                <a:spcPts val="80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Equipée d’une belle cuisine moderne A/E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cuisine dinatoire de …m2</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grande cuisine séparée aménagée équipée de ...m2, et son plafond cathédrale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grande cuisine A/E qui possède un espace dînatoire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Cuisine aux mobiliers haut de gamme offrant une grande qualité de conception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Conjuguant fonctionnalité et esthétisme »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Harmonieuse cuisine, parfaitement agencé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Cuisine équipée aux lignes modernes et épurées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9F7DE347-FE4B-3D8D-1BB5-928EE8030010}"/>
              </a:ext>
            </a:extLst>
          </p:cNvPr>
          <p:cNvSpPr txBox="1"/>
          <p:nvPr/>
        </p:nvSpPr>
        <p:spPr>
          <a:xfrm>
            <a:off x="6027174" y="1682508"/>
            <a:ext cx="5957612" cy="3869521"/>
          </a:xfrm>
          <a:prstGeom prst="rect">
            <a:avLst/>
          </a:prstGeom>
          <a:noFill/>
        </p:spPr>
        <p:txBody>
          <a:bodyPr wrap="square" rtlCol="0">
            <a:spAutoFit/>
          </a:bodyPr>
          <a:lstStyle/>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Cette cuisine allie l’esthétique et le fonctionnel</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L’ambiance cuisine campagne chic ne vous décevra pas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Très belle cuisine chaleureuse</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Une cuisine industrielle moderne aux matériaux naturels</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Pour une cuisine digne des plus beau lofts new-yorkais.</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Très belle cuisine chaleureuse et intemporelle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Cette cuisine avec îlot vous séduira pour ses proportions généreuses et sa fonctionnalité.</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Cuisine au look scandinave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Naturelle et contemporaine</a:t>
            </a:r>
          </a:p>
        </p:txBody>
      </p:sp>
    </p:spTree>
    <p:extLst>
      <p:ext uri="{BB962C8B-B14F-4D97-AF65-F5344CB8AC3E}">
        <p14:creationId xmlns:p14="http://schemas.microsoft.com/office/powerpoint/2010/main" val="4070317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Prestations : Chambre au rez de chaussée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4" y="1931067"/>
            <a:ext cx="11278205"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espace dédié aux parents avec chambre et salle d’eau/salle de bain pour une véritable vie de plain-pied</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espace parental comprenant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chaleureux espace nuit avec deux belles chambres cosy de plain-pied</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Confortable suite parentale à l’esprit « cosy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chambres avec salle de bain privative présentant « toutes des marbres prestigieux et chauffage au sol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L’espace à vivre donne sur … chambres luxueuses ou vos invités se sentiront à l’aise et détendu dans l’intimité de leur espaces privés</a:t>
            </a:r>
          </a:p>
          <a:p>
            <a:pPr algn="l" fontAlgn="base"/>
            <a:r>
              <a:rPr lang="fr-FR" sz="1800" b="1" dirty="0">
                <a:effectLst/>
                <a:latin typeface="Calibri" panose="020F0502020204030204" pitchFamily="34" charset="0"/>
                <a:cs typeface="Times New Roman" panose="02020603050405020304" pitchFamily="18" charset="0"/>
              </a:rPr>
              <a:t>Le rez de chaussée conçu pour une vie de plain-pied offre une indispensable chambre au rdc avec sa salle d’eau</a:t>
            </a:r>
          </a:p>
          <a:p>
            <a:pPr algn="l" fontAlgn="base"/>
            <a:r>
              <a:rPr lang="fr-FR" sz="1800" b="1" dirty="0">
                <a:effectLst/>
                <a:latin typeface="Calibri" panose="020F0502020204030204" pitchFamily="34" charset="0"/>
                <a:cs typeface="Times New Roman" panose="02020603050405020304" pitchFamily="18" charset="0"/>
              </a:rPr>
              <a:t>...et l'indispensable chambre qui offre la possibilité d'une vie idéale de plain-pied</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3"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4"/>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73463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262026"/>
            <a:ext cx="10353762" cy="970450"/>
          </a:xfrm>
        </p:spPr>
        <p:txBody>
          <a:bodyPr>
            <a:normAutofit/>
          </a:bodyPr>
          <a:lstStyle/>
          <a:p>
            <a:pPr algn="l"/>
            <a:r>
              <a:rPr lang="fr-FR" dirty="0">
                <a:solidFill>
                  <a:srgbClr val="00B0F0"/>
                </a:solidFill>
              </a:rPr>
              <a:t>Prestations : Chambre à l’étage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795373" y="1471362"/>
            <a:ext cx="5516937" cy="4304557"/>
          </a:xfrm>
        </p:spPr>
        <p:txBody>
          <a:bodyPr>
            <a:normAutofit fontScale="92500" lnSpcReduction="1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L’étage offre trois chambres à l’esprit cosy sur parquet bois dont deux </a:t>
            </a:r>
            <a:r>
              <a:rPr lang="fr-FR" sz="1800" b="1">
                <a:effectLst/>
                <a:latin typeface="Calibri" panose="020F0502020204030204" pitchFamily="34" charset="0"/>
                <a:ea typeface="Calibri" panose="020F0502020204030204" pitchFamily="34" charset="0"/>
                <a:cs typeface="Times New Roman" panose="02020603050405020304" pitchFamily="18" charset="0"/>
              </a:rPr>
              <a:t>avec rangements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intégrés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espace dédié aux parents avec chambre et salle d’eau/salle de bain à l’étage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L’étage pensée pour une vie autonome de …m2</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L’étage offre trois chambres à l’esprit cosy sur parquet bois dont deux avec rangement intégrés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Confortable suite parentale à l’esprit « cosy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Chambre parquetée avec rangement intégré à l’étage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chaleureux espace nuit avec deux belles chambres cosy à l’étage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Côté nuit…x chambres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6" name="ZoneTexte 5">
            <a:extLst>
              <a:ext uri="{FF2B5EF4-FFF2-40B4-BE49-F238E27FC236}">
                <a16:creationId xmlns:a16="http://schemas.microsoft.com/office/drawing/2014/main" id="{BE23AAC9-EE4B-FE76-822B-357DC8B8D2F1}"/>
              </a:ext>
            </a:extLst>
          </p:cNvPr>
          <p:cNvSpPr txBox="1"/>
          <p:nvPr/>
        </p:nvSpPr>
        <p:spPr>
          <a:xfrm>
            <a:off x="6700881" y="1097737"/>
            <a:ext cx="4572000" cy="4404219"/>
          </a:xfrm>
          <a:prstGeom prst="rect">
            <a:avLst/>
          </a:prstGeom>
          <a:noFill/>
        </p:spPr>
        <p:txBody>
          <a:bodyPr wrap="square" rtlCol="0">
            <a:spAutoFit/>
          </a:bodyPr>
          <a:lstStyle/>
          <a:p>
            <a:pPr marL="36900">
              <a:lnSpc>
                <a:spcPct val="87000"/>
              </a:lnSpc>
              <a:spcBef>
                <a:spcPct val="20000"/>
              </a:spcBef>
              <a:spcAft>
                <a:spcPts val="800"/>
              </a:spcAft>
              <a:buClr>
                <a:schemeClr val="tx2"/>
              </a:buClr>
              <a:buSzPct val="70000"/>
            </a:pPr>
            <a:endParaRPr lang="fr-FR" sz="15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Véritable master bedroom offrant un espace comprenant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dernière pièce maîtresse de l’étage est une magnifique suite parentale aux volumes généreux proposant l’accès à une terrasse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Chaque chambre dispose de sa propre SDB ainsi qu’un accès direct aux terrasses extérieures </a:t>
            </a:r>
          </a:p>
          <a:p>
            <a:pPr marL="342900" indent="-306000">
              <a:lnSpc>
                <a:spcPct val="97000"/>
              </a:lnSpc>
              <a:spcBef>
                <a:spcPct val="20000"/>
              </a:spcBef>
              <a:spcAft>
                <a:spcPts val="800"/>
              </a:spcAft>
              <a:buClr>
                <a:schemeClr val="tx2"/>
              </a:buClr>
              <a:buSzPct val="70000"/>
              <a:buFont typeface="Wingdings 2" charset="2"/>
              <a:buChar char=""/>
            </a:pP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Ces … chambres dont sa suite parentale et ses matériaux haut de </a:t>
            </a:r>
            <a:r>
              <a:rPr lang="fr-FR" sz="1700"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gamme représentent </a:t>
            </a:r>
            <a:r>
              <a:rPr lang="fr-FR" sz="17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promesse d’un confort absolu </a:t>
            </a:r>
          </a:p>
          <a:p>
            <a:pPr marL="342900" indent="-306000">
              <a:lnSpc>
                <a:spcPct val="87000"/>
              </a:lnSpc>
              <a:spcBef>
                <a:spcPct val="20000"/>
              </a:spcBef>
              <a:spcAft>
                <a:spcPts val="800"/>
              </a:spcAft>
              <a:buClr>
                <a:schemeClr val="tx2"/>
              </a:buClr>
              <a:buSzPct val="70000"/>
              <a:buFont typeface="Wingdings 2" charset="2"/>
              <a:buChar char=""/>
            </a:pPr>
            <a:endParaRPr lang="fr-FR" sz="15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87000"/>
              </a:lnSpc>
              <a:spcBef>
                <a:spcPct val="20000"/>
              </a:spcBef>
              <a:spcAft>
                <a:spcPts val="800"/>
              </a:spcAft>
              <a:buClr>
                <a:schemeClr val="tx2"/>
              </a:buClr>
              <a:buSzPct val="70000"/>
              <a:buFont typeface="Wingdings 2" charset="2"/>
              <a:buChar char=""/>
            </a:pPr>
            <a:endParaRPr lang="fr-FR" sz="15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414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normAutofit/>
          </a:bodyPr>
          <a:lstStyle/>
          <a:p>
            <a:pPr algn="l"/>
            <a:r>
              <a:rPr lang="fr-FR" dirty="0">
                <a:solidFill>
                  <a:srgbClr val="00B0F0"/>
                </a:solidFill>
              </a:rPr>
              <a:t>Prestations : Mezzanine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2268307"/>
            <a:ext cx="9792415" cy="4304557"/>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L’étage dessert une grande mezzanine pouvant devenir votre lieu de détente</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A l'étage la mezzanine offre un grand et lumineux bureau de travail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l’étage une large mezzanine accueille 3 chambres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l’étage, la grande mezzanine offre un grand et lumineux bureau de travail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premier étage la mezzanine en coursive avec une vue plongeante sur la pièce de vie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mezzanine surplombe le séjour et permet d’accéder aux … chambres supplémentaires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1250833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3793" y="259406"/>
            <a:ext cx="10353762" cy="970450"/>
          </a:xfrm>
        </p:spPr>
        <p:txBody>
          <a:bodyPr>
            <a:normAutofit/>
          </a:bodyPr>
          <a:lstStyle/>
          <a:p>
            <a:pPr algn="l"/>
            <a:r>
              <a:rPr lang="fr-FR" dirty="0">
                <a:solidFill>
                  <a:srgbClr val="00B0F0"/>
                </a:solidFill>
              </a:rPr>
              <a:t>Prestations : Garage/Sous-sol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737936" y="1138325"/>
            <a:ext cx="9792415" cy="2776171"/>
          </a:xfrm>
        </p:spPr>
        <p:txBody>
          <a:bodyPr>
            <a:normAutofit/>
          </a:bodyPr>
          <a:lstStyle/>
          <a:p>
            <a:pPr marL="450000" lvl="1" indent="0">
              <a:lnSpc>
                <a:spcPct val="107000"/>
              </a:lnSpc>
              <a:spcAft>
                <a:spcPts val="800"/>
              </a:spcAft>
              <a:buNone/>
            </a:pPr>
            <a:r>
              <a:rPr lang="fr-FR" sz="1900" dirty="0">
                <a:solidFill>
                  <a:srgbClr val="00B0F0"/>
                </a:solidFill>
                <a:latin typeface="+mj-lt"/>
                <a:ea typeface="+mj-ea"/>
              </a:rPr>
              <a:t>      </a:t>
            </a:r>
            <a:r>
              <a:rPr lang="fr-FR" sz="2800" dirty="0">
                <a:solidFill>
                  <a:srgbClr val="00B0F0"/>
                </a:solidFill>
                <a:latin typeface="+mj-lt"/>
                <a:ea typeface="+mj-ea"/>
              </a:rPr>
              <a:t>Garage :</a:t>
            </a:r>
          </a:p>
          <a:p>
            <a:pPr>
              <a:lnSpc>
                <a:spcPct val="127000"/>
              </a:lnSpc>
              <a:spcAft>
                <a:spcPts val="800"/>
              </a:spcAft>
            </a:pPr>
            <a:r>
              <a:rPr lang="fr-FR" sz="1800" b="1" dirty="0">
                <a:effectLst/>
                <a:latin typeface="Calibri" panose="020F0502020204030204" pitchFamily="34" charset="0"/>
                <a:cs typeface="Times New Roman" panose="02020603050405020304" pitchFamily="18" charset="0"/>
              </a:rPr>
              <a:t>Un garage XXL pouvant accueillir bateaux et camping-car</a:t>
            </a:r>
          </a:p>
          <a:p>
            <a:pPr fontAlgn="base">
              <a:lnSpc>
                <a:spcPct val="127000"/>
              </a:lnSpc>
              <a:spcAft>
                <a:spcPts val="800"/>
              </a:spcAft>
            </a:pPr>
            <a:r>
              <a:rPr lang="fr-FR" sz="1800" b="1" dirty="0">
                <a:effectLst/>
                <a:latin typeface="Calibri" panose="020F0502020204030204" pitchFamily="34" charset="0"/>
                <a:cs typeface="Times New Roman" panose="02020603050405020304" pitchFamily="18" charset="0"/>
              </a:rPr>
              <a:t>Un grand garage de …m2 pour stocker vos voitures </a:t>
            </a:r>
            <a:r>
              <a:rPr lang="fr-FR" sz="1800" b="1">
                <a:effectLst/>
                <a:latin typeface="Calibri" panose="020F0502020204030204" pitchFamily="34" charset="0"/>
                <a:cs typeface="Times New Roman" panose="02020603050405020304" pitchFamily="18" charset="0"/>
              </a:rPr>
              <a:t>de collection, </a:t>
            </a:r>
            <a:r>
              <a:rPr lang="fr-FR" sz="1800" b="1" dirty="0">
                <a:effectLst/>
                <a:latin typeface="Calibri" panose="020F0502020204030204" pitchFamily="34" charset="0"/>
                <a:cs typeface="Times New Roman" panose="02020603050405020304" pitchFamily="18" charset="0"/>
              </a:rPr>
              <a:t>bateaux et autres jouets…</a:t>
            </a:r>
          </a:p>
          <a:p>
            <a:pPr>
              <a:lnSpc>
                <a:spcPct val="127000"/>
              </a:lnSpc>
              <a:spcAft>
                <a:spcPts val="800"/>
              </a:spcAft>
            </a:pPr>
            <a:r>
              <a:rPr lang="fr-FR" sz="1800" b="1" dirty="0">
                <a:effectLst/>
                <a:latin typeface="Calibri" panose="020F0502020204030204" pitchFamily="34" charset="0"/>
                <a:cs typeface="Times New Roman" panose="02020603050405020304" pitchFamily="18" charset="0"/>
              </a:rPr>
              <a:t>Un grand garage double (xm2) avec cellier et local à vélo</a:t>
            </a:r>
          </a:p>
          <a:p>
            <a:pPr>
              <a:lnSpc>
                <a:spcPct val="127000"/>
              </a:lnSpc>
              <a:spcAft>
                <a:spcPts val="800"/>
              </a:spcAft>
            </a:pPr>
            <a:r>
              <a:rPr lang="fr-FR" sz="1800" b="1" dirty="0">
                <a:effectLst/>
                <a:latin typeface="Calibri" panose="020F0502020204030204" pitchFamily="34" charset="0"/>
                <a:cs typeface="Times New Roman" panose="02020603050405020304" pitchFamily="18" charset="0"/>
              </a:rPr>
              <a:t>Un grand garage pour stocker les jouets </a:t>
            </a:r>
            <a:r>
              <a:rPr lang="fr-FR" sz="1800" b="1">
                <a:effectLst/>
                <a:latin typeface="Calibri" panose="020F0502020204030204" pitchFamily="34" charset="0"/>
                <a:cs typeface="Times New Roman" panose="02020603050405020304" pitchFamily="18" charset="0"/>
              </a:rPr>
              <a:t>nautiques indispensables </a:t>
            </a:r>
            <a:r>
              <a:rPr lang="fr-FR" sz="1800" b="1" dirty="0">
                <a:effectLst/>
                <a:latin typeface="Calibri" panose="020F0502020204030204" pitchFamily="34" charset="0"/>
                <a:cs typeface="Times New Roman" panose="02020603050405020304" pitchFamily="18" charset="0"/>
              </a:rPr>
              <a:t>à la plage</a:t>
            </a:r>
          </a:p>
          <a:p>
            <a:pPr marL="36900" indent="0">
              <a:lnSpc>
                <a:spcPct val="107000"/>
              </a:lnSpc>
              <a:spcAft>
                <a:spcPts val="800"/>
              </a:spcAft>
              <a:buNone/>
            </a:pPr>
            <a:endParaRPr lang="fr-FR" sz="13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436299" y="5784928"/>
            <a:ext cx="3420152" cy="944962"/>
          </a:xfrm>
          <a:prstGeom prst="rect">
            <a:avLst/>
          </a:prstGeom>
        </p:spPr>
      </p:pic>
      <p:sp>
        <p:nvSpPr>
          <p:cNvPr id="5" name="Espace réservé du contenu 2">
            <a:extLst>
              <a:ext uri="{FF2B5EF4-FFF2-40B4-BE49-F238E27FC236}">
                <a16:creationId xmlns:a16="http://schemas.microsoft.com/office/drawing/2014/main" id="{43BC8A91-E94C-2090-BA31-E958E4D67F5F}"/>
              </a:ext>
            </a:extLst>
          </p:cNvPr>
          <p:cNvSpPr txBox="1">
            <a:spLocks/>
          </p:cNvSpPr>
          <p:nvPr/>
        </p:nvSpPr>
        <p:spPr>
          <a:xfrm>
            <a:off x="737936" y="3914497"/>
            <a:ext cx="9792414" cy="2515799"/>
          </a:xfrm>
          <a:prstGeom prst="rect">
            <a:avLst/>
          </a:prstGeom>
          <a:effectLst>
            <a:outerShdw blurRad="25400" dir="17880000">
              <a:srgbClr val="000000">
                <a:alpha val="46000"/>
              </a:srgbClr>
            </a:outerShdw>
          </a:effectLst>
        </p:spPr>
        <p:txBody>
          <a:bodyPr vert="horz" lIns="91440" tIns="45720" rIns="91440" bIns="45720" rtlCol="0" anchor="t">
            <a:normAutofit fontScale="6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450000" lvl="1" indent="0">
              <a:lnSpc>
                <a:spcPct val="107000"/>
              </a:lnSpc>
              <a:spcAft>
                <a:spcPts val="800"/>
              </a:spcAft>
              <a:buNone/>
            </a:pPr>
            <a:r>
              <a:rPr lang="fr-FR" sz="4000" dirty="0">
                <a:solidFill>
                  <a:srgbClr val="00B0F0"/>
                </a:solidFill>
                <a:latin typeface="+mj-lt"/>
                <a:ea typeface="+mj-ea"/>
              </a:rPr>
              <a:t>    Sous-sol : </a:t>
            </a:r>
          </a:p>
          <a:p>
            <a:pPr>
              <a:lnSpc>
                <a:spcPct val="127000"/>
              </a:lnSpc>
              <a:spcAft>
                <a:spcPts val="800"/>
              </a:spcAft>
            </a:pPr>
            <a:r>
              <a:rPr lang="fr-FR" sz="2900" b="1" dirty="0">
                <a:effectLst/>
                <a:latin typeface="Calibri" panose="020F0502020204030204" pitchFamily="34" charset="0"/>
                <a:cs typeface="Times New Roman" panose="02020603050405020304" pitchFamily="18" charset="0"/>
              </a:rPr>
              <a:t>Sous-sol complet offrant stationnement et stockage viennent compléter /parfaire cet ensemble</a:t>
            </a:r>
          </a:p>
          <a:p>
            <a:pPr>
              <a:lnSpc>
                <a:spcPct val="127000"/>
              </a:lnSpc>
              <a:spcAft>
                <a:spcPts val="800"/>
              </a:spcAft>
            </a:pPr>
            <a:r>
              <a:rPr lang="fr-FR" sz="2900" b="1" dirty="0">
                <a:effectLst/>
                <a:latin typeface="Calibri" panose="020F0502020204030204" pitchFamily="34" charset="0"/>
                <a:cs typeface="Times New Roman" panose="02020603050405020304" pitchFamily="18" charset="0"/>
              </a:rPr>
              <a:t>Le sous-sol d'une surface de x..m2 permet de stationner son véhicule à l'intérieur, il accueille également différents espaces de stockage</a:t>
            </a:r>
          </a:p>
          <a:p>
            <a:pPr>
              <a:lnSpc>
                <a:spcPct val="127000"/>
              </a:lnSpc>
              <a:spcAft>
                <a:spcPts val="800"/>
              </a:spcAft>
            </a:pPr>
            <a:r>
              <a:rPr lang="fr-FR" sz="2900" b="1" dirty="0">
                <a:effectLst/>
                <a:latin typeface="Calibri" panose="020F0502020204030204" pitchFamily="34" charset="0"/>
                <a:cs typeface="Times New Roman" panose="02020603050405020304" pitchFamily="18" charset="0"/>
              </a:rPr>
              <a:t>Un vaste sous-sol avec garage pouvant loger plusieurs voitures complète ce bien</a:t>
            </a:r>
          </a:p>
          <a:p>
            <a:pPr marL="450000" lvl="1" indent="0">
              <a:lnSpc>
                <a:spcPct val="107000"/>
              </a:lnSpc>
              <a:spcAft>
                <a:spcPts val="800"/>
              </a:spcAft>
              <a:buNone/>
            </a:pPr>
            <a:endParaRPr lang="fr-FR" sz="4000" dirty="0">
              <a:solidFill>
                <a:srgbClr val="00B0F0"/>
              </a:solidFill>
              <a:latin typeface="+mj-lt"/>
              <a:ea typeface="+mj-ea"/>
            </a:endParaRPr>
          </a:p>
          <a:p>
            <a:pPr marL="450000" lvl="1" indent="0">
              <a:lnSpc>
                <a:spcPct val="107000"/>
              </a:lnSpc>
              <a:spcAft>
                <a:spcPts val="800"/>
              </a:spcAft>
              <a:buNone/>
            </a:pPr>
            <a:endParaRPr lang="fr-FR" sz="4000" dirty="0">
              <a:solidFill>
                <a:srgbClr val="00B0F0"/>
              </a:solidFill>
              <a:latin typeface="+mj-lt"/>
              <a:ea typeface="+mj-ea"/>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54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Emplacement : Centre-ville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580049"/>
            <a:ext cx="10353762" cy="5140831"/>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L’emplacement, L’emplacement, L’emplacement…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Véritable havre de paix aux cœur du centre-ville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Ville… à proximité immédiate du centre-ville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Ville + Situation exceptionnelle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cœur du triangle d’or</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cœur des rues piétonnes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ville » Centre ville à pied et sur le plat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cœur du centre historique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Emplacement rarissime et convoité</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Emplacement n°1 au cœur (ville)</a:t>
            </a:r>
          </a:p>
          <a:p>
            <a:pPr>
              <a:lnSpc>
                <a:spcPct val="107000"/>
              </a:lnSpc>
              <a:spcAft>
                <a:spcPts val="800"/>
              </a:spcAft>
            </a:pPr>
            <a:r>
              <a:rPr lang="fr-FR" sz="1800" b="1" dirty="0">
                <a:effectLst/>
                <a:latin typeface="Calibri" panose="020F0502020204030204" pitchFamily="34" charset="0"/>
                <a:cs typeface="Times New Roman" panose="02020603050405020304" pitchFamily="18" charset="0"/>
              </a:rPr>
              <a:t>Une adresse recherchée et un confort assuré </a:t>
            </a:r>
          </a:p>
          <a:p>
            <a:endParaRPr lang="fr-FR" dirty="0"/>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64093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1023293" y="206477"/>
            <a:ext cx="10353762" cy="970450"/>
          </a:xfrm>
        </p:spPr>
        <p:txBody>
          <a:bodyPr>
            <a:normAutofit/>
          </a:bodyPr>
          <a:lstStyle/>
          <a:p>
            <a:pPr algn="l"/>
            <a:r>
              <a:rPr lang="fr-FR" dirty="0">
                <a:solidFill>
                  <a:srgbClr val="00B0F0"/>
                </a:solidFill>
              </a:rPr>
              <a:t>Prestations : Dépendances</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1023293" y="1176927"/>
            <a:ext cx="11675478" cy="4992814"/>
          </a:xfrm>
        </p:spPr>
        <p:txBody>
          <a:bodyPr>
            <a:normAutofit/>
          </a:bodyPr>
          <a:lstStyle/>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Un abri attenant pour mettre les surfs, vélos, barbecue et parasol…</a:t>
            </a:r>
          </a:p>
          <a:p>
            <a:pPr fontAlgn="base">
              <a:lnSpc>
                <a:spcPct val="10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appentis de jardin en complément pour le barbecue et le parasol..</a:t>
            </a:r>
            <a:endParaRPr lang="fr-FR" sz="1800" b="1" dirty="0">
              <a:latin typeface="Calibri" panose="020F0502020204030204" pitchFamily="34" charset="0"/>
              <a:cs typeface="Times New Roman" panose="02020603050405020304" pitchFamily="18" charset="0"/>
            </a:endParaRPr>
          </a:p>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Une remise attenante permet de stocker les outils de jardin et jouets nautiques </a:t>
            </a:r>
          </a:p>
          <a:p>
            <a:pPr fontAlgn="base">
              <a:lnSpc>
                <a:spcPct val="10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bâtiment de xm2 servant actuellement de stockage, mais laissera libre cours à vos projets</a:t>
            </a:r>
            <a:endParaRPr lang="fr-FR" sz="1800" b="1" dirty="0">
              <a:latin typeface="Calibri" panose="020F0502020204030204" pitchFamily="34" charset="0"/>
              <a:cs typeface="Times New Roman" panose="02020603050405020304" pitchFamily="18" charset="0"/>
            </a:endParaRPr>
          </a:p>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Des dépendances attenantes à la maison offre encore près de …m2 prêt à accueillir différents projets </a:t>
            </a:r>
          </a:p>
          <a:p>
            <a:pPr marL="342900" indent="-306000" fontAlgn="base">
              <a:lnSpc>
                <a:spcPct val="107000"/>
              </a:lnSpc>
              <a:spcBef>
                <a:spcPct val="20000"/>
              </a:spcBef>
              <a:spcAft>
                <a:spcPts val="800"/>
              </a:spcAft>
              <a:buClr>
                <a:schemeClr val="tx2"/>
              </a:buClr>
              <a:buSzPct val="70000"/>
              <a:buFont typeface="Wingdings 2" charset="2"/>
              <a:buChar char=""/>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seconde maison construite au …rénovée avec goût dans le respect du style de l'habitat et dispose de..</a:t>
            </a:r>
          </a:p>
          <a:p>
            <a:pPr fontAlgn="base">
              <a:lnSpc>
                <a:spcPct val="107000"/>
              </a:lnSpc>
              <a:spcAft>
                <a:spcPts val="800"/>
              </a:spcAft>
            </a:pPr>
            <a:r>
              <a:rPr lang="fr-FR" sz="1800" b="1" dirty="0">
                <a:latin typeface="Calibri" panose="020F0502020204030204" pitchFamily="34" charset="0"/>
                <a:cs typeface="Times New Roman" panose="02020603050405020304" pitchFamily="18" charset="0"/>
              </a:rPr>
              <a:t>La maison d’amis / des invités (surface) offre une qualité équivalente ...</a:t>
            </a:r>
            <a:endPar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fontAlgn="base">
              <a:lnSpc>
                <a:spcPct val="107000"/>
              </a:lnSpc>
              <a:spcBef>
                <a:spcPct val="20000"/>
              </a:spcBef>
              <a:spcAft>
                <a:spcPts val="800"/>
              </a:spcAft>
              <a:buClr>
                <a:schemeClr val="tx2"/>
              </a:buClr>
              <a:buSzPct val="70000"/>
              <a:buFont typeface="Wingdings 2" charset="2"/>
              <a:buChar char=""/>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 continuité de la propriété, une maison d'amis attenante avec salle d'eau et couchage en mezzanine</a:t>
            </a:r>
          </a:p>
          <a:p>
            <a:pPr marL="342900" indent="-306000" fontAlgn="base">
              <a:lnSpc>
                <a:spcPct val="107000"/>
              </a:lnSpc>
              <a:spcBef>
                <a:spcPct val="20000"/>
              </a:spcBef>
              <a:spcAft>
                <a:spcPts val="800"/>
              </a:spcAft>
              <a:buClr>
                <a:schemeClr val="tx2"/>
              </a:buClr>
              <a:buSzPct val="70000"/>
              <a:buFont typeface="Wingdings 2" charset="2"/>
              <a:buChar char=""/>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 MUST une dépendance XXL de xm2 (communiquant avec la maison principale) laissera libre cours à votre imagination (stockage, Voiture, extension, atelier, suite parentale..)</a:t>
            </a:r>
          </a:p>
          <a:p>
            <a:pPr fontAlgn="base">
              <a:lnSpc>
                <a:spcPct val="107000"/>
              </a:lnSpc>
              <a:spcAft>
                <a:spcPts val="800"/>
              </a:spcAft>
            </a:pPr>
            <a:r>
              <a:rPr lang="fr-FR" sz="18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Vous profiterez en complément du garage de l'indispensable abri de jardin comme lieu de stockage</a:t>
            </a:r>
          </a:p>
          <a:p>
            <a:pPr marL="342900" indent="-306000" fontAlgn="base">
              <a:lnSpc>
                <a:spcPct val="107000"/>
              </a:lnSpc>
              <a:spcBef>
                <a:spcPct val="20000"/>
              </a:spcBef>
              <a:spcAft>
                <a:spcPts val="800"/>
              </a:spcAft>
              <a:buClr>
                <a:schemeClr val="tx2"/>
              </a:buClr>
              <a:buSzPct val="70000"/>
              <a:buFont typeface="Wingdings 2" charset="2"/>
              <a:buChar char=""/>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a:lnSpc>
                <a:spcPct val="127000"/>
              </a:lnSpc>
              <a:spcAft>
                <a:spcPts val="800"/>
              </a:spcAft>
            </a:pPr>
            <a:endParaRPr lang="fr-FR" sz="2400" dirty="0">
              <a:solidFill>
                <a:srgbClr val="00B0F0"/>
              </a:solidFill>
              <a:latin typeface="+mj-lt"/>
              <a:ea typeface="+mj-ea"/>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345866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511277"/>
            <a:ext cx="10353762" cy="970450"/>
          </a:xfrm>
        </p:spPr>
        <p:txBody>
          <a:bodyPr>
            <a:normAutofit/>
          </a:bodyPr>
          <a:lstStyle/>
          <a:p>
            <a:pPr algn="l"/>
            <a:r>
              <a:rPr lang="fr-FR" dirty="0">
                <a:solidFill>
                  <a:srgbClr val="00B0F0"/>
                </a:solidFill>
              </a:rPr>
              <a:t>Prestations : Piscine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9119" y="1633861"/>
            <a:ext cx="4955458" cy="4304557"/>
          </a:xfrm>
        </p:spPr>
        <p:txBody>
          <a:bodyPr>
            <a:normAutofit fontScale="92500" lnSpcReduction="10000"/>
          </a:bodyPr>
          <a:lstStyle/>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Un magnifique jardin paysagé abrite une grande piscine pour pouvoir profiter pleinement de la douceur de vie </a:t>
            </a:r>
          </a:p>
          <a:p>
            <a:pPr>
              <a:lnSpc>
                <a:spcPct val="107000"/>
              </a:lnSpc>
              <a:spcAft>
                <a:spcPts val="800"/>
              </a:spcAft>
            </a:pPr>
            <a:r>
              <a:rPr lang="fr-FR" sz="1900" b="1" dirty="0">
                <a:effectLst/>
                <a:latin typeface="Calibri" panose="020F0502020204030204" pitchFamily="34" charset="0"/>
                <a:cs typeface="Times New Roman" panose="02020603050405020304" pitchFamily="18" charset="0"/>
              </a:rPr>
              <a:t>Illuminée par les eaux bleutées de la piscine exposée sud-ouest pour un ensoleillement maximum</a:t>
            </a:r>
            <a:endParaRPr lang="fr-FR" sz="1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900" b="1" dirty="0">
                <a:effectLst/>
                <a:latin typeface="Calibri" panose="020F0502020204030204" pitchFamily="34" charset="0"/>
                <a:cs typeface="Times New Roman" panose="02020603050405020304" pitchFamily="18" charset="0"/>
              </a:rPr>
              <a:t>Avec sa piscine aux couleurs bleues profondes </a:t>
            </a:r>
          </a:p>
          <a:p>
            <a:pPr>
              <a:lnSpc>
                <a:spcPct val="107000"/>
              </a:lnSpc>
              <a:spcAft>
                <a:spcPts val="800"/>
              </a:spcAft>
            </a:pPr>
            <a:r>
              <a:rPr lang="fr-FR" sz="1900" b="1" dirty="0">
                <a:effectLst/>
                <a:latin typeface="Calibri" panose="020F0502020204030204" pitchFamily="34" charset="0"/>
                <a:cs typeface="Times New Roman" panose="02020603050405020304" pitchFamily="18" charset="0"/>
              </a:rPr>
              <a:t>Piscine aux dimensions généreuses</a:t>
            </a:r>
          </a:p>
          <a:p>
            <a:pPr>
              <a:lnSpc>
                <a:spcPct val="107000"/>
              </a:lnSpc>
              <a:spcAft>
                <a:spcPts val="800"/>
              </a:spcAft>
            </a:pPr>
            <a:r>
              <a:rPr lang="fr-FR" sz="1900" b="1" dirty="0">
                <a:effectLst/>
                <a:latin typeface="Calibri" panose="020F0502020204030204" pitchFamily="34" charset="0"/>
                <a:cs typeface="Times New Roman" panose="02020603050405020304" pitchFamily="18" charset="0"/>
              </a:rPr>
              <a:t>Un magnifique espace déplafonné abrite une grande piscine de …m3 </a:t>
            </a:r>
          </a:p>
          <a:p>
            <a:pPr>
              <a:lnSpc>
                <a:spcPct val="107000"/>
              </a:lnSpc>
              <a:spcAft>
                <a:spcPts val="800"/>
              </a:spcAft>
            </a:pPr>
            <a:r>
              <a:rPr lang="fr-FR" sz="1900" b="1" dirty="0">
                <a:effectLst/>
                <a:latin typeface="Calibri" panose="020F0502020204030204" pitchFamily="34" charset="0"/>
                <a:cs typeface="Times New Roman" panose="02020603050405020304" pitchFamily="18" charset="0"/>
              </a:rPr>
              <a:t>Piscine couverte et chauffée offrant un large couloir de nage </a:t>
            </a:r>
          </a:p>
          <a:p>
            <a:pPr>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4D6DCE57-44E4-F7C0-3290-46FEE5A546B2}"/>
              </a:ext>
            </a:extLst>
          </p:cNvPr>
          <p:cNvSpPr txBox="1"/>
          <p:nvPr/>
        </p:nvSpPr>
        <p:spPr>
          <a:xfrm>
            <a:off x="6765331" y="1633861"/>
            <a:ext cx="4955458" cy="3134641"/>
          </a:xfrm>
          <a:prstGeom prst="rect">
            <a:avLst/>
          </a:prstGeom>
          <a:noFill/>
        </p:spPr>
        <p:txBody>
          <a:bodyPr wrap="square" rtlCol="0">
            <a:spAutoFit/>
          </a:bodyPr>
          <a:lstStyle/>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extérieur paysagé agréable à vivre agrémentée d’une belle piscine « surface »</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bel espace piscine et un jardin paysagé en font un lieu reposant, très priviligié </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Une piscine chauffée agrémente le jardin joliment paysagé </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pièce à vivre de …m2 se prolonge en direction de la piscine de …m de long…</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 La piscine abritée en béton armé est chauffée et régulièrement entretenue</a:t>
            </a:r>
          </a:p>
        </p:txBody>
      </p:sp>
    </p:spTree>
    <p:extLst>
      <p:ext uri="{BB962C8B-B14F-4D97-AF65-F5344CB8AC3E}">
        <p14:creationId xmlns:p14="http://schemas.microsoft.com/office/powerpoint/2010/main" val="3311370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608877" y="120790"/>
            <a:ext cx="10353762" cy="970450"/>
          </a:xfrm>
        </p:spPr>
        <p:txBody>
          <a:bodyPr>
            <a:normAutofit/>
          </a:bodyPr>
          <a:lstStyle/>
          <a:p>
            <a:pPr algn="l"/>
            <a:r>
              <a:rPr lang="fr-FR" dirty="0">
                <a:solidFill>
                  <a:srgbClr val="00B0F0"/>
                </a:solidFill>
              </a:rPr>
              <a:t>Prestations : Espaces supplémentaires</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608876" y="1175657"/>
            <a:ext cx="5998402" cy="5339443"/>
          </a:xfrm>
        </p:spPr>
        <p:txBody>
          <a:bodyPr>
            <a:normAutofit fontScale="77500" lnSpcReduction="20000"/>
          </a:bodyPr>
          <a:lstStyle/>
          <a:p>
            <a:pPr>
              <a:lnSpc>
                <a:spcPct val="107000"/>
              </a:lnSpc>
              <a:spcAft>
                <a:spcPts val="800"/>
              </a:spcAft>
            </a:pPr>
            <a:r>
              <a:rPr lang="fr-FR" sz="2200" b="1" dirty="0">
                <a:effectLst/>
                <a:latin typeface="Calibri" panose="020F0502020204030204" pitchFamily="34" charset="0"/>
                <a:ea typeface="Calibri" panose="020F0502020204030204" pitchFamily="34" charset="0"/>
                <a:cs typeface="Times New Roman" panose="02020603050405020304" pitchFamily="18" charset="0"/>
              </a:rPr>
              <a:t>Le must un grenier XXL laissant libre cours à votre imagination (salle de jeux, bureau, salle de sport, espace TV…)</a:t>
            </a:r>
          </a:p>
          <a:p>
            <a:pPr>
              <a:lnSpc>
                <a:spcPct val="107000"/>
              </a:lnSpc>
              <a:spcAft>
                <a:spcPts val="800"/>
              </a:spcAft>
            </a:pPr>
            <a:r>
              <a:rPr lang="fr-FR" sz="2200" b="1" dirty="0">
                <a:effectLst/>
                <a:latin typeface="Calibri" panose="020F0502020204030204" pitchFamily="34" charset="0"/>
                <a:ea typeface="Calibri" panose="020F0502020204030204" pitchFamily="34" charset="0"/>
                <a:cs typeface="Times New Roman" panose="02020603050405020304" pitchFamily="18" charset="0"/>
              </a:rPr>
              <a:t>Une pièce offrant un espace de jeux pour les enfants de …m2</a:t>
            </a:r>
          </a:p>
          <a:p>
            <a:pPr>
              <a:lnSpc>
                <a:spcPct val="107000"/>
              </a:lnSpc>
              <a:spcAft>
                <a:spcPts val="800"/>
              </a:spcAft>
            </a:pPr>
            <a:r>
              <a:rPr lang="fr-FR" sz="2200" b="1" dirty="0">
                <a:effectLst/>
                <a:latin typeface="Calibri" panose="020F0502020204030204" pitchFamily="34" charset="0"/>
                <a:cs typeface="Times New Roman" panose="02020603050405020304" pitchFamily="18" charset="0"/>
              </a:rPr>
              <a:t>Cette espace possédant une entrée indépendante, permet aussi d'accueillir une profession libérale, ou un appartement.</a:t>
            </a:r>
          </a:p>
          <a:p>
            <a:pPr>
              <a:lnSpc>
                <a:spcPct val="107000"/>
              </a:lnSpc>
              <a:spcAft>
                <a:spcPts val="800"/>
              </a:spcAft>
            </a:pPr>
            <a:r>
              <a:rPr lang="fr-FR" sz="2200" b="1" dirty="0">
                <a:effectLst/>
                <a:latin typeface="Calibri" panose="020F0502020204030204" pitchFamily="34" charset="0"/>
                <a:cs typeface="Times New Roman" panose="02020603050405020304" pitchFamily="18" charset="0"/>
              </a:rPr>
              <a:t>Le niveau supérieur offre l’opportunité d’une création d’un espace de vie complémentaire…type studio</a:t>
            </a:r>
          </a:p>
          <a:p>
            <a:pPr algn="l" fontAlgn="base"/>
            <a:r>
              <a:rPr lang="fr-FR" sz="2200" b="1" dirty="0">
                <a:effectLst/>
                <a:latin typeface="Calibri" panose="020F0502020204030204" pitchFamily="34" charset="0"/>
                <a:cs typeface="Times New Roman" panose="02020603050405020304" pitchFamily="18" charset="0"/>
              </a:rPr>
              <a:t>(Une cuisine) et son indispensable cellier complètent ce niveau.</a:t>
            </a:r>
          </a:p>
          <a:p>
            <a:pPr algn="l" fontAlgn="base"/>
            <a:r>
              <a:rPr lang="fr-FR" sz="2200" b="1" dirty="0">
                <a:effectLst/>
                <a:latin typeface="Calibri" panose="020F0502020204030204" pitchFamily="34" charset="0"/>
                <a:cs typeface="Times New Roman" panose="02020603050405020304" pitchFamily="18" charset="0"/>
              </a:rPr>
              <a:t>A l'étage inférieur, un appartement d'invité entièrement indépendant avec..</a:t>
            </a:r>
          </a:p>
          <a:p>
            <a:pPr fontAlgn="base"/>
            <a:r>
              <a:rPr lang="fr-FR" sz="2200" b="1" dirty="0">
                <a:effectLst/>
                <a:latin typeface="Calibri" panose="020F0502020204030204" pitchFamily="34" charset="0"/>
                <a:cs typeface="Times New Roman" panose="02020603050405020304" pitchFamily="18" charset="0"/>
              </a:rPr>
              <a:t>Un espace de ...m2 pouvant être agencé en x chambres et x salle de bains suivant vos besoins</a:t>
            </a:r>
          </a:p>
          <a:p>
            <a:pPr fontAlgn="base"/>
            <a:r>
              <a:rPr lang="fr-FR" sz="2200" b="1" dirty="0">
                <a:effectLst/>
                <a:latin typeface="Calibri" panose="020F0502020204030204" pitchFamily="34" charset="0"/>
                <a:cs typeface="Times New Roman" panose="02020603050405020304" pitchFamily="18" charset="0"/>
              </a:rPr>
              <a:t>Un espace salle de jeux ou bureau de xm2 permettant une activité indépendante est parfaitement envisageable</a:t>
            </a:r>
          </a:p>
          <a:p>
            <a:pPr fontAlgn="base"/>
            <a:r>
              <a:rPr lang="fr-FR" sz="2200" b="1" dirty="0">
                <a:effectLst/>
                <a:latin typeface="Calibri" panose="020F0502020204030204" pitchFamily="34" charset="0"/>
                <a:ea typeface="Calibri" panose="020F0502020204030204" pitchFamily="34" charset="0"/>
                <a:cs typeface="Times New Roman" panose="02020603050405020304" pitchFamily="18" charset="0"/>
              </a:rPr>
              <a:t>Une (pièce) </a:t>
            </a:r>
            <a:r>
              <a:rPr lang="fr-FR" sz="2200" b="1">
                <a:effectLst/>
                <a:latin typeface="Calibri" panose="020F0502020204030204" pitchFamily="34" charset="0"/>
                <a:ea typeface="Calibri" panose="020F0502020204030204" pitchFamily="34" charset="0"/>
                <a:cs typeface="Times New Roman" panose="02020603050405020304" pitchFamily="18" charset="0"/>
              </a:rPr>
              <a:t>vient compléter le </a:t>
            </a:r>
            <a:r>
              <a:rPr lang="fr-FR" sz="2200" b="1" dirty="0">
                <a:effectLst/>
                <a:latin typeface="Calibri" panose="020F0502020204030204" pitchFamily="34" charset="0"/>
                <a:ea typeface="Calibri" panose="020F0502020204030204" pitchFamily="34" charset="0"/>
                <a:cs typeface="Times New Roman" panose="02020603050405020304" pitchFamily="18" charset="0"/>
              </a:rPr>
              <a:t>confort des prestations proposées avec …</a:t>
            </a:r>
          </a:p>
          <a:p>
            <a:pPr fontAlgn="base"/>
            <a:endParaRPr lang="fr-FR" sz="1800" dirty="0">
              <a:effectLst/>
              <a:latin typeface="Calibri" panose="020F0502020204030204" pitchFamily="34" charset="0"/>
              <a:cs typeface="Times New Roman" panose="02020603050405020304" pitchFamily="18" charset="0"/>
            </a:endParaRPr>
          </a:p>
          <a:p>
            <a:pPr algn="l" fontAlgn="base"/>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2BD2EB9B-B53C-3A6D-1FDC-813756C6B345}"/>
              </a:ext>
            </a:extLst>
          </p:cNvPr>
          <p:cNvSpPr txBox="1"/>
          <p:nvPr/>
        </p:nvSpPr>
        <p:spPr>
          <a:xfrm>
            <a:off x="6607278" y="1175657"/>
            <a:ext cx="5584722" cy="3862596"/>
          </a:xfrm>
          <a:prstGeom prst="rect">
            <a:avLst/>
          </a:prstGeom>
          <a:noFill/>
        </p:spPr>
        <p:txBody>
          <a:bodyPr wrap="square" rtlCol="0">
            <a:spAutoFit/>
          </a:bodyPr>
          <a:lstStyle/>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…et d'une vaste pièce de xm2 (bureau, salle de jeu, atelier d'artiste..)</a:t>
            </a:r>
          </a:p>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Des combles aménageables laissant libre cours à votre imagination (Salon-TV, salle de sport, </a:t>
            </a:r>
            <a:r>
              <a:rPr lang="fr-FR" sz="1600" b="1" dirty="0" err="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masterbedroom</a:t>
            </a: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t>
            </a:r>
          </a:p>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vaste espace ouvert pouvant être pensé en salle de jeux ou dortoir</a:t>
            </a:r>
          </a:p>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Une pièce à aménager en chambre</a:t>
            </a:r>
          </a:p>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Verrière : Dès l'entrée la magie opère avec une verrière pour un dedans/dehors si confortable</a:t>
            </a:r>
          </a:p>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L’ensemble prolongé par une véranda..</a:t>
            </a:r>
          </a:p>
          <a:p>
            <a:pPr marL="342900" indent="-306000" fontAlgn="base">
              <a:lnSpc>
                <a:spcPct val="90000"/>
              </a:lnSpc>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..avec sa véranda offrant une pièce de vie supplémentaire en accès direct sur un..... à la parfaite exposition</a:t>
            </a:r>
          </a:p>
          <a:p>
            <a:pPr algn="l" fontAlgn="base"/>
            <a:r>
              <a:rPr lang="fr-FR" sz="1800" b="0" i="0" dirty="0">
                <a:solidFill>
                  <a:srgbClr val="000000"/>
                </a:solidFill>
                <a:effectLst/>
                <a:latin typeface="Calibri" panose="020F0502020204030204" pitchFamily="34" charset="0"/>
              </a:rPr>
              <a:t>-</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85049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1023293" y="206477"/>
            <a:ext cx="10353762" cy="970450"/>
          </a:xfrm>
        </p:spPr>
        <p:txBody>
          <a:bodyPr>
            <a:normAutofit/>
          </a:bodyPr>
          <a:lstStyle/>
          <a:p>
            <a:pPr algn="l"/>
            <a:r>
              <a:rPr lang="fr-FR" dirty="0">
                <a:solidFill>
                  <a:srgbClr val="00B0F0"/>
                </a:solidFill>
              </a:rPr>
              <a:t>Prestations : Logement Eco Responsable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814945" y="1232978"/>
            <a:ext cx="8683016" cy="4992814"/>
          </a:xfrm>
        </p:spPr>
        <p:txBody>
          <a:bodyPr>
            <a:normAutofit/>
          </a:bodyPr>
          <a:lstStyle/>
          <a:p>
            <a:pPr marL="342900" indent="-306000" fontAlgn="base">
              <a:lnSpc>
                <a:spcPct val="107000"/>
              </a:lnSpc>
              <a:spcBef>
                <a:spcPct val="20000"/>
              </a:spcBef>
              <a:spcAft>
                <a:spcPts val="800"/>
              </a:spcAft>
              <a:buClr>
                <a:schemeClr val="tx2"/>
              </a:buClr>
              <a:buSzPct val="70000"/>
              <a:buFont typeface="Wingdings 2" charset="2"/>
              <a:buChar char=""/>
            </a:pPr>
            <a:endParaRPr lang="fr-FR" sz="1800"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Times New Roman" panose="02020603050405020304" pitchFamily="18" charset="0"/>
              </a:rPr>
              <a:t>Aux prestations qualitatives intégrant les dernières innovations en matière d'habitat et de respect de l'environnement</a:t>
            </a:r>
            <a:endParaRPr lang="fr-FR" sz="1800" b="1" dirty="0">
              <a:effectLst/>
              <a:latin typeface="Calibri" panose="020F0502020204030204" pitchFamily="34" charset="0"/>
              <a:ea typeface="Calibri" panose="020F0502020204030204" pitchFamily="34" charset="0"/>
            </a:endParaRPr>
          </a:p>
          <a:p>
            <a:r>
              <a:rPr lang="fr-FR" sz="1800" b="1" dirty="0">
                <a:effectLst/>
                <a:latin typeface="Calibri" panose="020F0502020204030204" pitchFamily="34" charset="0"/>
                <a:ea typeface="Times New Roman" panose="02020603050405020304" pitchFamily="18" charset="0"/>
              </a:rPr>
              <a:t>Conçue dans une démarche éco-responsable avec une isolation particulièrement performante et des matériaux naturels qualitatifs et sains...</a:t>
            </a:r>
          </a:p>
          <a:p>
            <a:r>
              <a:rPr lang="fr-FR" sz="1800" b="1" dirty="0">
                <a:effectLst/>
                <a:latin typeface="Calibri" panose="020F0502020204030204" pitchFamily="34" charset="0"/>
              </a:rPr>
              <a:t>Ce logement offre de vraies prestations de luxe, dans un concept écoresponsable</a:t>
            </a:r>
          </a:p>
          <a:p>
            <a:r>
              <a:rPr lang="fr-FR" sz="1800" b="1" dirty="0">
                <a:effectLst/>
                <a:latin typeface="Calibri" panose="020F0502020204030204" pitchFamily="34" charset="0"/>
              </a:rPr>
              <a:t>Dans l'environnement innovant et écoresponsable de …</a:t>
            </a:r>
          </a:p>
          <a:p>
            <a:r>
              <a:rPr lang="fr-FR" sz="1800" b="1" dirty="0">
                <a:effectLst/>
                <a:latin typeface="Calibri" panose="020F0502020204030204" pitchFamily="34" charset="0"/>
              </a:rPr>
              <a:t>Ecologique et économique !</a:t>
            </a:r>
          </a:p>
          <a:p>
            <a:r>
              <a:rPr lang="fr-FR" sz="1800" b="1" dirty="0">
                <a:effectLst/>
                <a:latin typeface="Calibri" panose="020F0502020204030204" pitchFamily="34" charset="0"/>
              </a:rPr>
              <a:t>Maison biotique de …m2 au sein d'un écoquartier,</a:t>
            </a:r>
          </a:p>
          <a:p>
            <a:r>
              <a:rPr lang="fr-FR" sz="1800" b="1" dirty="0">
                <a:effectLst/>
                <a:latin typeface="Calibri" panose="020F0502020204030204" pitchFamily="34" charset="0"/>
              </a:rPr>
              <a:t>Environnement résidentiel sécurisé et calme. Logement économe et écologique équipé de panneaux photovoltaïques</a:t>
            </a:r>
          </a:p>
          <a:p>
            <a:pPr>
              <a:lnSpc>
                <a:spcPct val="127000"/>
              </a:lnSpc>
              <a:spcAft>
                <a:spcPts val="800"/>
              </a:spcAft>
            </a:pPr>
            <a:endParaRPr lang="fr-FR" sz="2400" dirty="0">
              <a:solidFill>
                <a:srgbClr val="00B0F0"/>
              </a:solidFill>
              <a:latin typeface="+mj-lt"/>
              <a:ea typeface="+mj-ea"/>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3678712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9119" y="137119"/>
            <a:ext cx="10353762" cy="970450"/>
          </a:xfrm>
        </p:spPr>
        <p:txBody>
          <a:bodyPr>
            <a:normAutofit/>
          </a:bodyPr>
          <a:lstStyle/>
          <a:p>
            <a:pPr algn="l"/>
            <a:r>
              <a:rPr lang="fr-FR" dirty="0">
                <a:solidFill>
                  <a:srgbClr val="00B0F0"/>
                </a:solidFill>
              </a:rPr>
              <a:t>Phrase d’accroche : Phrase d’introduction</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9119" y="1452231"/>
            <a:ext cx="4860472" cy="5007563"/>
          </a:xfrm>
        </p:spPr>
        <p:txBody>
          <a:bodyPr>
            <a:normAutofit fontScale="92500" lnSpcReduction="10000"/>
          </a:bodyPr>
          <a:lstStyle/>
          <a:p>
            <a:pPr algn="l" fontAlgn="base"/>
            <a:r>
              <a:rPr lang="fr-FR" sz="1700" b="1" dirty="0">
                <a:effectLst/>
                <a:latin typeface="Calibri" panose="020F0502020204030204" pitchFamily="34" charset="0"/>
                <a:cs typeface="Times New Roman" panose="02020603050405020304" pitchFamily="18" charset="0"/>
              </a:rPr>
              <a:t>Venez à la découverte…/découvrez…</a:t>
            </a:r>
          </a:p>
          <a:p>
            <a:pPr fontAlgn="base"/>
            <a:r>
              <a:rPr lang="fr-FR" sz="1700" b="1" dirty="0">
                <a:effectLst/>
                <a:latin typeface="Calibri" panose="020F0502020204030204" pitchFamily="34" charset="0"/>
                <a:cs typeface="Times New Roman" panose="02020603050405020304" pitchFamily="18" charset="0"/>
              </a:rPr>
              <a:t>…Sa prestance et sa désinvolte élégance dans ce lieu extraordinaire en font une propriété unique (maison/propriété)</a:t>
            </a:r>
          </a:p>
          <a:p>
            <a:pPr algn="l" fontAlgn="base"/>
            <a:r>
              <a:rPr lang="fr-FR" sz="1700" b="1" dirty="0">
                <a:effectLst/>
                <a:latin typeface="Calibri" panose="020F0502020204030204" pitchFamily="34" charset="0"/>
                <a:cs typeface="Times New Roman" panose="02020603050405020304" pitchFamily="18" charset="0"/>
              </a:rPr>
              <a:t>Difficile de résister/ de ne pas craquer/ de ne pas succomber...</a:t>
            </a:r>
          </a:p>
          <a:p>
            <a:pPr algn="l" fontAlgn="base"/>
            <a:r>
              <a:rPr lang="fr-FR" sz="1700" b="1" dirty="0">
                <a:effectLst/>
                <a:latin typeface="Calibri" panose="020F0502020204030204" pitchFamily="34" charset="0"/>
                <a:cs typeface="Times New Roman" panose="02020603050405020304" pitchFamily="18" charset="0"/>
              </a:rPr>
              <a:t>Environnement/Vue</a:t>
            </a:r>
          </a:p>
          <a:p>
            <a:pPr algn="l" fontAlgn="base"/>
            <a:r>
              <a:rPr lang="fr-FR" sz="1700" b="1" dirty="0">
                <a:effectLst/>
                <a:latin typeface="Calibri" panose="020F0502020204030204" pitchFamily="34" charset="0"/>
                <a:cs typeface="Times New Roman" panose="02020603050405020304" pitchFamily="18" charset="0"/>
              </a:rPr>
              <a:t>Vue dégagée sur la campagne Quimpéroise/ Lorientaise/ la nature environnante</a:t>
            </a:r>
          </a:p>
          <a:p>
            <a:pPr algn="l" fontAlgn="base"/>
            <a:r>
              <a:rPr lang="fr-FR" sz="1700" b="1" dirty="0">
                <a:effectLst/>
                <a:latin typeface="Calibri" panose="020F0502020204030204" pitchFamily="34" charset="0"/>
                <a:cs typeface="Times New Roman" panose="02020603050405020304" pitchFamily="18" charset="0"/>
              </a:rPr>
              <a:t>Environnement Exceptionnel et Rare</a:t>
            </a:r>
          </a:p>
          <a:p>
            <a:pPr algn="l" fontAlgn="base"/>
            <a:r>
              <a:rPr lang="fr-FR" sz="1700" b="1" dirty="0">
                <a:effectLst/>
                <a:latin typeface="Calibri" panose="020F0502020204030204" pitchFamily="34" charset="0"/>
                <a:cs typeface="Times New Roman" panose="02020603050405020304" pitchFamily="18" charset="0"/>
              </a:rPr>
              <a:t>Un bien rare à la quiétude indéniable et à l’emplacement privilégié</a:t>
            </a:r>
          </a:p>
          <a:p>
            <a:pPr fontAlgn="base"/>
            <a:r>
              <a:rPr lang="fr-FR" sz="1700" b="1" dirty="0">
                <a:effectLst/>
                <a:latin typeface="Calibri" panose="020F0502020204030204" pitchFamily="34" charset="0"/>
                <a:cs typeface="Times New Roman" panose="02020603050405020304" pitchFamily="18" charset="0"/>
              </a:rPr>
              <a:t>Découvrez cette maison qualitative bâtie en ...</a:t>
            </a:r>
          </a:p>
          <a:p>
            <a:pPr fontAlgn="base"/>
            <a:r>
              <a:rPr lang="fr-FR" sz="1700" b="1" dirty="0">
                <a:effectLst/>
                <a:latin typeface="Calibri" panose="020F0502020204030204" pitchFamily="34" charset="0"/>
                <a:cs typeface="Times New Roman" panose="02020603050405020304" pitchFamily="18" charset="0"/>
              </a:rPr>
              <a:t>L'architecture s'associant à un cadre bucolique remarquable, Prestations, Elégance et Design sont les maitres mots</a:t>
            </a:r>
          </a:p>
          <a:p>
            <a:pPr algn="l" fontAlgn="base"/>
            <a:endParaRPr lang="fr-FR" sz="1800" dirty="0">
              <a:effectLst/>
              <a:latin typeface="Calibri" panose="020F0502020204030204" pitchFamily="34" charset="0"/>
              <a:cs typeface="Times New Roman" panose="02020603050405020304" pitchFamily="18" charset="0"/>
            </a:endParaRPr>
          </a:p>
          <a:p>
            <a:pPr algn="l" fontAlgn="base"/>
            <a:endParaRPr lang="fr-FR" sz="1800" dirty="0">
              <a:effectLst/>
              <a:latin typeface="Calibri" panose="020F0502020204030204" pitchFamily="34" charset="0"/>
              <a:cs typeface="Times New Roman" panose="02020603050405020304" pitchFamily="18" charset="0"/>
            </a:endParaRPr>
          </a:p>
          <a:p>
            <a:pPr algn="l" fontAlgn="base"/>
            <a:endParaRPr lang="fr-FR" sz="1800" dirty="0">
              <a:effectLst/>
              <a:latin typeface="Calibri" panose="020F0502020204030204" pitchFamily="34" charset="0"/>
              <a:cs typeface="Times New Roman" panose="02020603050405020304" pitchFamily="18" charset="0"/>
            </a:endParaRPr>
          </a:p>
          <a:p>
            <a:pPr algn="l" fontAlgn="base"/>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2A6B9D06-9ED3-5928-771D-57BD81F806B0}"/>
              </a:ext>
            </a:extLst>
          </p:cNvPr>
          <p:cNvSpPr txBox="1"/>
          <p:nvPr/>
        </p:nvSpPr>
        <p:spPr>
          <a:xfrm>
            <a:off x="6096000" y="1365569"/>
            <a:ext cx="5614851" cy="5355312"/>
          </a:xfrm>
          <a:prstGeom prst="rect">
            <a:avLst/>
          </a:prstGeom>
          <a:noFill/>
        </p:spPr>
        <p:txBody>
          <a:bodyPr wrap="square" rtlCol="0">
            <a:spAutoFit/>
          </a:bodyPr>
          <a:lstStyle/>
          <a:p>
            <a:pPr marL="342900" indent="-306000" fontAlgn="base">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L’arrivée sur les lieux ne vous laissera pas indifférente tant la prestance de sa façade et de son portail en fer forgé vous transporte dans un autre temps résolument tourné vers le présent…</a:t>
            </a:r>
          </a:p>
          <a:p>
            <a:pPr marL="342900" indent="-306000" fontAlgn="base">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Dès les premiers instants les différents espaces qu’elle intègre, font la part belle aux matériaux haut de gamme soigneusement sélectionnés. Une sensation de luxe à portée de main se fait immédiatement ressentir</a:t>
            </a:r>
          </a:p>
          <a:p>
            <a:pPr marL="342900" indent="-306000" fontAlgn="base">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Ce bien de prestige aux prestations haut de gamme offre un cadre de vie idyllique</a:t>
            </a:r>
          </a:p>
          <a:p>
            <a:pPr marL="342900" indent="-306000" fontAlgn="base">
              <a:spcBef>
                <a:spcPct val="20000"/>
              </a:spcBef>
              <a:spcAft>
                <a:spcPts val="600"/>
              </a:spcAft>
              <a:buClr>
                <a:schemeClr val="tx2"/>
              </a:buClr>
              <a:buSzPct val="70000"/>
              <a:buFont typeface="Wingdings 2" charset="2"/>
              <a:buChar char=""/>
            </a:pP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Deux pas du centre, 100m du lac, venez poser vos valises dans cette jolie contemporaine d'environ 200m² aux prestations haut de gamme</a:t>
            </a:r>
          </a:p>
          <a:p>
            <a:pPr marL="342900" indent="-306000" fontAlgn="base">
              <a:spcBef>
                <a:spcPct val="20000"/>
              </a:spcBef>
              <a:spcAft>
                <a:spcPts val="600"/>
              </a:spcAft>
              <a:buClr>
                <a:schemeClr val="tx2"/>
              </a:buClr>
              <a:buSzPct val="70000"/>
              <a:buFont typeface="Wingdings 2" charset="2"/>
              <a:buChar char=""/>
            </a:pPr>
            <a:r>
              <a:rPr lang="fr-FR" sz="1600" b="1" i="0" dirty="0">
                <a:solidFill>
                  <a:srgbClr val="000000"/>
                </a:solidFill>
                <a:effectLst/>
                <a:latin typeface="Arial" panose="020B0604020202020204" pitchFamily="34" charset="0"/>
              </a:rPr>
              <a:t> </a:t>
            </a:r>
            <a:r>
              <a:rPr lang="fr-FR" sz="1600"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Au fil d'une élégance singulière, des matériaux prestigieux et une palette de couleurs étudiée, le design intérieur affiche style et caractère en explorant les volumes avec brio.</a:t>
            </a:r>
          </a:p>
          <a:p>
            <a:pPr marL="36900" fontAlgn="base">
              <a:spcBef>
                <a:spcPct val="20000"/>
              </a:spcBef>
              <a:spcAft>
                <a:spcPts val="600"/>
              </a:spcAft>
              <a:buClr>
                <a:schemeClr val="tx2"/>
              </a:buClr>
              <a:buSzPct val="70000"/>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fontAlgn="base">
              <a:spcBef>
                <a:spcPct val="20000"/>
              </a:spcBef>
              <a:spcAft>
                <a:spcPts val="6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782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264432" y="0"/>
            <a:ext cx="10353762" cy="970450"/>
          </a:xfrm>
        </p:spPr>
        <p:txBody>
          <a:bodyPr>
            <a:normAutofit/>
          </a:bodyPr>
          <a:lstStyle/>
          <a:p>
            <a:pPr algn="l"/>
            <a:r>
              <a:rPr lang="fr-FR" dirty="0">
                <a:solidFill>
                  <a:srgbClr val="00B0F0"/>
                </a:solidFill>
              </a:rPr>
              <a:t>Phrase d’accroche : </a:t>
            </a:r>
            <a:r>
              <a:rPr lang="fr-FR">
                <a:solidFill>
                  <a:srgbClr val="00B0F0"/>
                </a:solidFill>
              </a:rPr>
              <a:t>Phrase finale</a:t>
            </a:r>
            <a:endParaRPr lang="fr-FR" dirty="0">
              <a:solidFill>
                <a:srgbClr val="00B0F0"/>
              </a:solidFill>
            </a:endParaRP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401346" y="1054726"/>
            <a:ext cx="5477608" cy="5090435"/>
          </a:xfrm>
        </p:spPr>
        <p:txBody>
          <a:bodyPr>
            <a:normAutofit/>
          </a:bodyPr>
          <a:lstStyle/>
          <a:p>
            <a:pPr fontAlgn="base"/>
            <a:r>
              <a:rPr lang="fr-FR" sz="1800" b="1" dirty="0">
                <a:effectLst/>
                <a:latin typeface="Calibri" panose="020F0502020204030204" pitchFamily="34" charset="0"/>
                <a:cs typeface="Times New Roman" panose="02020603050405020304" pitchFamily="18" charset="0"/>
              </a:rPr>
              <a:t>Rare sur le marché à visiter rapidement</a:t>
            </a:r>
          </a:p>
          <a:p>
            <a:pPr fontAlgn="base"/>
            <a:r>
              <a:rPr lang="fr-FR" sz="1800" b="1" dirty="0">
                <a:effectLst/>
                <a:latin typeface="Calibri" panose="020F0502020204030204" pitchFamily="34" charset="0"/>
                <a:cs typeface="Times New Roman" panose="02020603050405020304" pitchFamily="18" charset="0"/>
              </a:rPr>
              <a:t>Un bien rare sur le marché immobilier « ville »</a:t>
            </a:r>
          </a:p>
          <a:p>
            <a:pPr fontAlgn="base"/>
            <a:r>
              <a:rPr lang="fr-FR" sz="1800" b="1" dirty="0">
                <a:effectLst/>
                <a:latin typeface="Calibri" panose="020F0502020204030204" pitchFamily="34" charset="0"/>
                <a:cs typeface="Times New Roman" panose="02020603050405020304" pitchFamily="18" charset="0"/>
              </a:rPr>
              <a:t>Maison Qualitative à l’emplacement convoité</a:t>
            </a:r>
          </a:p>
          <a:p>
            <a:pPr fontAlgn="base"/>
            <a:r>
              <a:rPr lang="fr-FR" sz="1800" b="1" dirty="0">
                <a:effectLst/>
                <a:latin typeface="Calibri" panose="020F0502020204030204" pitchFamily="34" charset="0"/>
                <a:cs typeface="Times New Roman" panose="02020603050405020304" pitchFamily="18" charset="0"/>
              </a:rPr>
              <a:t>Il va falloir réagir très vite !</a:t>
            </a:r>
          </a:p>
          <a:p>
            <a:pPr fontAlgn="base"/>
            <a:r>
              <a:rPr lang="fr-FR" sz="1800" b="1" dirty="0">
                <a:effectLst/>
                <a:latin typeface="Calibri" panose="020F0502020204030204" pitchFamily="34" charset="0"/>
                <a:cs typeface="Times New Roman" panose="02020603050405020304" pitchFamily="18" charset="0"/>
              </a:rPr>
              <a:t>A découvrir rapidement</a:t>
            </a:r>
          </a:p>
          <a:p>
            <a:pPr fontAlgn="base"/>
            <a:r>
              <a:rPr lang="fr-FR" sz="1800" b="1" dirty="0">
                <a:effectLst/>
                <a:latin typeface="Calibri" panose="020F0502020204030204" pitchFamily="34" charset="0"/>
                <a:cs typeface="Times New Roman" panose="02020603050405020304" pitchFamily="18" charset="0"/>
              </a:rPr>
              <a:t>A visiter sans attendre !</a:t>
            </a:r>
          </a:p>
          <a:p>
            <a:pPr fontAlgn="base"/>
            <a:r>
              <a:rPr lang="fr-FR" sz="1800" b="1" dirty="0">
                <a:effectLst/>
                <a:latin typeface="Calibri" panose="020F0502020204030204" pitchFamily="34" charset="0"/>
                <a:cs typeface="Times New Roman" panose="02020603050405020304" pitchFamily="18" charset="0"/>
              </a:rPr>
              <a:t>Un coup de cœur immédiat/assuré!</a:t>
            </a:r>
          </a:p>
          <a:p>
            <a:pPr fontAlgn="base"/>
            <a:r>
              <a:rPr lang="fr-FR" sz="1800" b="1" dirty="0">
                <a:effectLst/>
                <a:latin typeface="Calibri" panose="020F0502020204030204" pitchFamily="34" charset="0"/>
                <a:cs typeface="Times New Roman" panose="02020603050405020304" pitchFamily="18" charset="0"/>
              </a:rPr>
              <a:t>C’est un véritable coup de cœur pour cette propriété exceptionnelle à visiter sans attendre !!</a:t>
            </a:r>
          </a:p>
          <a:p>
            <a:pPr fontAlgn="base"/>
            <a:r>
              <a:rPr lang="fr-FR" sz="1800" b="1" dirty="0">
                <a:effectLst/>
                <a:latin typeface="Calibri" panose="020F0502020204030204" pitchFamily="34" charset="0"/>
                <a:cs typeface="Times New Roman" panose="02020603050405020304" pitchFamily="18" charset="0"/>
              </a:rPr>
              <a:t>Etat irréprochable, il va falloir réagir rapidement!</a:t>
            </a:r>
          </a:p>
          <a:p>
            <a:pPr fontAlgn="base"/>
            <a:r>
              <a:rPr lang="fr-FR" sz="1800" b="1" dirty="0">
                <a:effectLst/>
                <a:latin typeface="Calibri" panose="020F0502020204030204" pitchFamily="34" charset="0"/>
                <a:cs typeface="Times New Roman" panose="02020603050405020304" pitchFamily="18" charset="0"/>
              </a:rPr>
              <a:t>Amoureux du centre-ville à l’âme citadine c’est l’opportunité immanquable ! Surface et Emplacement sont au rendez-vous…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85AF3366-3EA1-CF46-547D-B2DC3FA36077}"/>
              </a:ext>
            </a:extLst>
          </p:cNvPr>
          <p:cNvSpPr txBox="1"/>
          <p:nvPr/>
        </p:nvSpPr>
        <p:spPr>
          <a:xfrm>
            <a:off x="6313047" y="970450"/>
            <a:ext cx="5477607" cy="5056128"/>
          </a:xfrm>
          <a:prstGeom prst="rect">
            <a:avLst/>
          </a:prstGeom>
          <a:noFill/>
        </p:spPr>
        <p:txBody>
          <a:bodyPr wrap="square" rtlCol="0">
            <a:spAutoFit/>
          </a:bodyPr>
          <a:lstStyle/>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Propriété aux atouts incontestables !</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Après un bon relooking cette maison retrouvera son éclat d’antan. Idéal familles nombreuses.</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 ne surtout pas manquer !</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 vos projets sur les bords de « … »</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Il va falloir réagir rapidement pour un bien immobilier d’une grande rareté sur le marché « … »</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Multiples possibilités pour une demeure de caractère qui ne vous laissera pas insensible…</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Ce bien à la situation unique et </a:t>
            </a:r>
            <a:r>
              <a:rPr lang="fr-FR" b="1" dirty="0" err="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priviligiée</a:t>
            </a: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  aux prestations haut de gamme représente la promesse d’un confort absolu</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Il ne vous reste qu’à poser vos meubles !!</a:t>
            </a:r>
          </a:p>
          <a:p>
            <a:pPr marL="342900" indent="-306000" fontAlgn="base">
              <a:lnSpc>
                <a:spcPct val="80000"/>
              </a:lnSpc>
              <a:spcBef>
                <a:spcPct val="20000"/>
              </a:spcBef>
              <a:spcAft>
                <a:spcPts val="6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La conception de cette rénovation, les matériaux utilisés, son emplacement en font un bien unique et d’exception à …</a:t>
            </a:r>
          </a:p>
          <a:p>
            <a:pPr marL="342900" indent="-306000" fontAlgn="base">
              <a:lnSpc>
                <a:spcPct val="80000"/>
              </a:lnSpc>
              <a:spcBef>
                <a:spcPct val="20000"/>
              </a:spcBef>
              <a:spcAft>
                <a:spcPts val="600"/>
              </a:spcAft>
              <a:buClr>
                <a:schemeClr val="tx2"/>
              </a:buClr>
              <a:buSzPct val="70000"/>
              <a:buFont typeface="Wingdings 2" charset="2"/>
              <a:buChar char=""/>
            </a:pPr>
            <a:endParaRPr lang="fr-FR"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59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p:txBody>
          <a:bodyPr/>
          <a:lstStyle/>
          <a:p>
            <a:pPr algn="l"/>
            <a:r>
              <a:rPr lang="fr-FR" dirty="0">
                <a:solidFill>
                  <a:srgbClr val="00B0F0"/>
                </a:solidFill>
              </a:rPr>
              <a:t>Emplacement : Périphérie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717168"/>
            <a:ext cx="10353762" cy="4378832"/>
          </a:xfrm>
        </p:spPr>
        <p:txBody>
          <a:bodyPr>
            <a:normAutofit lnSpcReduction="10000"/>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Sur la commune dynamique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Emplacement stratégique à proximité immédiate de la ville et en réseau bus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la croisée des chemins entre …et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Idéalement située au cœur d’un charmant lotissement résidentiel paisible et familial</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proximité immédiate de tous services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Sur la route des plages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Véritable have de paix aux portes du centre-ville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 réseau bus et à proximité immédiate des écoles et des commerces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L’emplacement de la maison est rare en raison de son absence de vis-à-vis, de son calme et de sa proximité des commerces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95359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3795" y="448838"/>
            <a:ext cx="10353762" cy="970450"/>
          </a:xfrm>
        </p:spPr>
        <p:txBody>
          <a:bodyPr/>
          <a:lstStyle/>
          <a:p>
            <a:pPr algn="l"/>
            <a:r>
              <a:rPr lang="fr-FR" dirty="0">
                <a:solidFill>
                  <a:srgbClr val="00B0F0"/>
                </a:solidFill>
              </a:rPr>
              <a:t>Emplacement : Campagne</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580050"/>
            <a:ext cx="10353762" cy="4829111"/>
          </a:xfrm>
        </p:spPr>
        <p:txBody>
          <a:bodyPr>
            <a:normAutofit fontScale="92500" lnSpcReduction="10000"/>
          </a:bodyPr>
          <a:lstStyle/>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Située dans la jolie campagne.</a:t>
            </a:r>
          </a:p>
          <a:p>
            <a:pPr>
              <a:lnSpc>
                <a:spcPct val="107000"/>
              </a:lnSpc>
              <a:spcAft>
                <a:spcPts val="800"/>
              </a:spcAft>
              <a:tabLst>
                <a:tab pos="4678680" algn="l"/>
              </a:tabLs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Au cœur de Villages, toutes commodités et commerces à pied </a:t>
            </a:r>
          </a:p>
          <a:p>
            <a:pPr>
              <a:lnSpc>
                <a:spcPct val="107000"/>
              </a:lnSpc>
              <a:spcAft>
                <a:spcPts val="800"/>
              </a:spcAft>
              <a:tabLst>
                <a:tab pos="4678680" algn="l"/>
              </a:tabLs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Située à proximité d’un bourg offrant tous services</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Au cœur du village, dans une petite impasse tranquille</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Elle vous propose un véritable univers verdoyant et paisible</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Environnement isolé et rural à seulement quelques minutes des commerces...</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Vie paisible et préservée à seulement ….</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Au cœur d’un petit hameau paisible </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Amoureux du calme et de la nature/bucolique </a:t>
            </a:r>
          </a:p>
          <a:p>
            <a:pPr>
              <a:lnSpc>
                <a:spcPct val="107000"/>
              </a:lnSpc>
              <a:spcAft>
                <a:spcPts val="800"/>
              </a:spcAft>
            </a:pPr>
            <a:r>
              <a:rPr lang="fr-FR" sz="1900" b="1" dirty="0">
                <a:effectLst/>
                <a:latin typeface="Calibri" panose="020F0502020204030204" pitchFamily="34" charset="0"/>
                <a:cs typeface="Times New Roman" panose="02020603050405020304" pitchFamily="18" charset="0"/>
              </a:rPr>
              <a:t>Située dans la jolie campagne</a:t>
            </a:r>
          </a:p>
          <a:p>
            <a:pPr>
              <a:lnSpc>
                <a:spcPct val="107000"/>
              </a:lnSpc>
              <a:spcAft>
                <a:spcPts val="800"/>
              </a:spcAft>
            </a:pPr>
            <a:r>
              <a:rPr lang="fr-FR" sz="1900" b="1" dirty="0">
                <a:latin typeface="Calibri" panose="020F0502020204030204" pitchFamily="34" charset="0"/>
                <a:cs typeface="Times New Roman" panose="02020603050405020304" pitchFamily="18" charset="0"/>
              </a:rPr>
              <a:t>Véritable univers verdoyant et paisible</a:t>
            </a:r>
          </a:p>
          <a:p>
            <a:pPr>
              <a:lnSpc>
                <a:spcPct val="107000"/>
              </a:lnSpc>
              <a:spcAft>
                <a:spcPts val="800"/>
              </a:spcAft>
            </a:pPr>
            <a:endParaRPr lang="fr-FR" sz="1800" dirty="0">
              <a:effectLst/>
              <a:latin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87994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3795" y="393291"/>
            <a:ext cx="10353762" cy="970450"/>
          </a:xfrm>
        </p:spPr>
        <p:txBody>
          <a:bodyPr/>
          <a:lstStyle/>
          <a:p>
            <a:pPr algn="l"/>
            <a:r>
              <a:rPr lang="fr-FR" dirty="0">
                <a:solidFill>
                  <a:srgbClr val="00B0F0"/>
                </a:solidFill>
              </a:rPr>
              <a:t>Emplacement : Calme (Maison)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6970467" y="1580049"/>
            <a:ext cx="5487005" cy="4195869"/>
          </a:xfrm>
        </p:spPr>
        <p:txBody>
          <a:bodyPr>
            <a:normAutofit fontScale="92500" lnSpcReduction="10000"/>
          </a:bodyPr>
          <a:lstStyle/>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Dans un écrin de verdure </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Dans un environnement remarquable</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Cadre enchanteur</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Située dans une voie privée calme</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Amoureux du calme et de la nature ?</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Nichée au calme et à l’abri des regards</a:t>
            </a:r>
          </a:p>
          <a:p>
            <a:pPr>
              <a:lnSpc>
                <a:spcPct val="107000"/>
              </a:lnSpc>
              <a:spcAft>
                <a:spcPts val="800"/>
              </a:spcAft>
            </a:pPr>
            <a:r>
              <a:rPr lang="fr-FR" sz="1900" b="1" dirty="0">
                <a:effectLst/>
                <a:latin typeface="Calibri" panose="020F0502020204030204" pitchFamily="34" charset="0"/>
                <a:ea typeface="Calibri" panose="020F0502020204030204" pitchFamily="34" charset="0"/>
                <a:cs typeface="Times New Roman" panose="02020603050405020304" pitchFamily="18" charset="0"/>
              </a:rPr>
              <a:t>Située dans une petite impasse à l’abri des regards</a:t>
            </a:r>
          </a:p>
          <a:p>
            <a:pPr fontAlgn="base">
              <a:lnSpc>
                <a:spcPct val="107000"/>
              </a:lnSpc>
              <a:spcAft>
                <a:spcPts val="800"/>
              </a:spcAft>
            </a:pPr>
            <a:r>
              <a:rPr lang="fr-FR" sz="1900" b="1" dirty="0">
                <a:effectLst/>
                <a:latin typeface="Calibri" panose="020F0502020204030204" pitchFamily="34" charset="0"/>
                <a:cs typeface="Times New Roman" panose="02020603050405020304" pitchFamily="18" charset="0"/>
              </a:rPr>
              <a:t>Véritable havre de paix qui invite à la balade et à la rêverie entre essences bretonnes et...</a:t>
            </a:r>
          </a:p>
          <a:p>
            <a:pPr fontAlgn="base">
              <a:lnSpc>
                <a:spcPct val="107000"/>
              </a:lnSpc>
              <a:spcAft>
                <a:spcPts val="800"/>
              </a:spcAft>
            </a:pPr>
            <a:r>
              <a:rPr lang="fr-FR" sz="1900" b="1" dirty="0">
                <a:effectLst/>
                <a:latin typeface="Calibri" panose="020F0502020204030204" pitchFamily="34" charset="0"/>
                <a:cs typeface="Times New Roman" panose="02020603050405020304" pitchFamily="18" charset="0"/>
              </a:rPr>
              <a:t>Maison de charme au cadre idyllique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14411D06-8721-F9B2-BF80-454D95300CF0}"/>
              </a:ext>
            </a:extLst>
          </p:cNvPr>
          <p:cNvSpPr txBox="1"/>
          <p:nvPr/>
        </p:nvSpPr>
        <p:spPr>
          <a:xfrm>
            <a:off x="913795" y="1548908"/>
            <a:ext cx="5860026" cy="5184368"/>
          </a:xfrm>
          <a:prstGeom prst="rect">
            <a:avLst/>
          </a:prstGeom>
          <a:noFill/>
        </p:spPr>
        <p:txBody>
          <a:bodyPr wrap="square" rtlCol="0">
            <a:spAutoFit/>
          </a:bodyPr>
          <a:lstStyle/>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Découvrez une sérénité et un calme sans aucun vis-à-vis</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 l’abri des regards indiscrets</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Ambiance bucolique</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Environnement Verdoyant/ Verdoyant &amp; Paisible</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Cadre Champêtre/ Cadre Champêtre et verdoyant</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Quartier convoité au calme</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Au sein d’un environnement calme et priviligié</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Située dans une petite impasse à l’abri des nuisances</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Située dans un hameau courtisé offrant une jolie vue sur la Campagne/ Nature environnante</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Au cœur d’un petit hameau paisible</a:t>
            </a:r>
          </a:p>
          <a:p>
            <a:pPr marL="342900" indent="-306000">
              <a:lnSpc>
                <a:spcPct val="8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Au cœur d’un environnement calme profitant d’une très belle vue dégagée</a:t>
            </a:r>
          </a:p>
          <a:p>
            <a:pPr marL="285750" indent="-285750">
              <a:buFont typeface="Wingdings 2" panose="05020102010507070707" pitchFamily="18" charset="2"/>
              <a:buChar char=""/>
            </a:pPr>
            <a:endParaRPr lang="fr-FR" dirty="0"/>
          </a:p>
        </p:txBody>
      </p:sp>
    </p:spTree>
    <p:extLst>
      <p:ext uri="{BB962C8B-B14F-4D97-AF65-F5344CB8AC3E}">
        <p14:creationId xmlns:p14="http://schemas.microsoft.com/office/powerpoint/2010/main" val="109368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913795" y="275303"/>
            <a:ext cx="10353762" cy="970450"/>
          </a:xfrm>
        </p:spPr>
        <p:txBody>
          <a:bodyPr/>
          <a:lstStyle/>
          <a:p>
            <a:pPr algn="l"/>
            <a:r>
              <a:rPr lang="fr-FR" dirty="0">
                <a:solidFill>
                  <a:srgbClr val="00B0F0"/>
                </a:solidFill>
              </a:rPr>
              <a:t>Emplacement : Calme (Propriété) </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913795" y="1348991"/>
            <a:ext cx="4228476" cy="4988432"/>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Amoureux du calme et de la nature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Dans un environnement remarquable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cadre vie préservé</a:t>
            </a:r>
          </a:p>
          <a:p>
            <a:pPr>
              <a:lnSpc>
                <a:spcPct val="107000"/>
              </a:lnSpc>
              <a:spcAft>
                <a:spcPts val="800"/>
              </a:spcAft>
            </a:pPr>
            <a:r>
              <a:rPr lang="fr-FR" sz="1800" b="1" dirty="0">
                <a:latin typeface="Calibri" panose="020F0502020204030204" pitchFamily="34" charset="0"/>
                <a:cs typeface="Times New Roman" panose="02020603050405020304" pitchFamily="18" charset="0"/>
              </a:rPr>
              <a:t>Véritable univers verdoyant et paisible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véritable propriété à l’abri des regards et dont l’accès facile aux voies rapides est un atout complémentaire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Cadre bucolique dans le havre de paix du « … » sur 1.7ha</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Environnement Verdoyant/ Verdoyant &amp; Paisible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
        <p:nvSpPr>
          <p:cNvPr id="5" name="ZoneTexte 4">
            <a:extLst>
              <a:ext uri="{FF2B5EF4-FFF2-40B4-BE49-F238E27FC236}">
                <a16:creationId xmlns:a16="http://schemas.microsoft.com/office/drawing/2014/main" id="{7CD55354-918A-C001-267C-EE5B78B594F9}"/>
              </a:ext>
            </a:extLst>
          </p:cNvPr>
          <p:cNvSpPr txBox="1"/>
          <p:nvPr/>
        </p:nvSpPr>
        <p:spPr>
          <a:xfrm>
            <a:off x="5948516" y="1366684"/>
            <a:ext cx="6036270" cy="3990772"/>
          </a:xfrm>
          <a:prstGeom prst="rect">
            <a:avLst/>
          </a:prstGeom>
          <a:noFill/>
        </p:spPr>
        <p:txBody>
          <a:bodyPr wrap="square" rtlCol="0">
            <a:spAutoFit/>
          </a:bodyPr>
          <a:lstStyle/>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Cadre Champêtre/ Cadre Champêtre et verdoyant</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Cadre enchanteur</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Située dans un hameau courtisé offrant une jolie vue sur la Campagne/ Nature environnante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Vue dégagée/remarquable sur la campagne quimperloise/lorientaise</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Un bien rare à la quiétude indéniable et à </a:t>
            </a:r>
            <a:r>
              <a:rPr lang="fr-FR" b="1">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l’emplacement privilégié</a:t>
            </a:r>
            <a:endPar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endParaRP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Offrant un cadre de verdure sur la nature « Ville » </a:t>
            </a:r>
          </a:p>
          <a:p>
            <a:pPr marL="342900" indent="-306000">
              <a:lnSpc>
                <a:spcPct val="107000"/>
              </a:lnSpc>
              <a:spcBef>
                <a:spcPct val="20000"/>
              </a:spcBef>
              <a:spcAft>
                <a:spcPts val="800"/>
              </a:spcAft>
              <a:buClr>
                <a:schemeClr val="tx2"/>
              </a:buClr>
              <a:buSzPct val="70000"/>
              <a:buFont typeface="Wingdings 2" charset="2"/>
              <a:buChar char=""/>
            </a:pPr>
            <a:r>
              <a:rPr lang="fr-FR" b="1" dirty="0">
                <a:ln>
                  <a:solidFill>
                    <a:schemeClr val="bg1">
                      <a:lumMod val="75000"/>
                      <a:lumOff val="25000"/>
                      <a:alpha val="10000"/>
                    </a:schemeClr>
                  </a:solidFill>
                </a:ln>
                <a:solidFill>
                  <a:schemeClr val="tx2"/>
                </a:solidFill>
                <a:latin typeface="Calibri" panose="020F0502020204030204" pitchFamily="34" charset="0"/>
                <a:cs typeface="Times New Roman" panose="02020603050405020304" pitchFamily="18" charset="0"/>
              </a:rPr>
              <a:t>Propriété de charme au cadre idyllique</a:t>
            </a:r>
          </a:p>
        </p:txBody>
      </p:sp>
    </p:spTree>
    <p:extLst>
      <p:ext uri="{BB962C8B-B14F-4D97-AF65-F5344CB8AC3E}">
        <p14:creationId xmlns:p14="http://schemas.microsoft.com/office/powerpoint/2010/main" val="50676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84E18-32CE-BB09-917B-C732572F8729}"/>
              </a:ext>
            </a:extLst>
          </p:cNvPr>
          <p:cNvSpPr>
            <a:spLocks noGrp="1"/>
          </p:cNvSpPr>
          <p:nvPr>
            <p:ph type="title"/>
          </p:nvPr>
        </p:nvSpPr>
        <p:spPr>
          <a:xfrm>
            <a:off x="677689" y="380765"/>
            <a:ext cx="10353762" cy="970450"/>
          </a:xfrm>
        </p:spPr>
        <p:txBody>
          <a:bodyPr/>
          <a:lstStyle/>
          <a:p>
            <a:pPr algn="l"/>
            <a:r>
              <a:rPr lang="fr-FR" dirty="0">
                <a:solidFill>
                  <a:srgbClr val="00B0F0"/>
                </a:solidFill>
              </a:rPr>
              <a:t>Emplacement : Proximité de la mer</a:t>
            </a:r>
          </a:p>
        </p:txBody>
      </p:sp>
      <p:sp>
        <p:nvSpPr>
          <p:cNvPr id="3" name="Espace réservé du contenu 2">
            <a:extLst>
              <a:ext uri="{FF2B5EF4-FFF2-40B4-BE49-F238E27FC236}">
                <a16:creationId xmlns:a16="http://schemas.microsoft.com/office/drawing/2014/main" id="{6D491486-6F3A-D9DA-D458-42090532E627}"/>
              </a:ext>
            </a:extLst>
          </p:cNvPr>
          <p:cNvSpPr>
            <a:spLocks noGrp="1"/>
          </p:cNvSpPr>
          <p:nvPr>
            <p:ph idx="1"/>
          </p:nvPr>
        </p:nvSpPr>
        <p:spPr>
          <a:xfrm>
            <a:off x="677689" y="1417066"/>
            <a:ext cx="11307097" cy="4574944"/>
          </a:xfrm>
        </p:spPr>
        <p:txBody>
          <a:bodyPr>
            <a:norm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quelques encablures des Plages de xxx</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Dans un environnement exceptionnel protégé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quelques claquettes des plage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Accès priviligié à pied à ..m de la plage intimiste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Au pied d’une plage familiale reconnue pour sa tranquillité</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quelques claquettes de la plage de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 quelques coups de pédales des plages de...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Emplacement paradisiaque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Ville… station balnéaire la plus prisée du Finistère/Morbihan</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Dans un secteur prisé pour son environnement calme et sa proximité des plus belles plages du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hlinkClick r:id="rId2" action="ppaction://hlinksldjump"/>
            <a:extLst>
              <a:ext uri="{FF2B5EF4-FFF2-40B4-BE49-F238E27FC236}">
                <a16:creationId xmlns:a16="http://schemas.microsoft.com/office/drawing/2014/main" id="{2DD621D3-9BA1-1391-E857-2752D82FD56F}"/>
              </a:ext>
            </a:extLst>
          </p:cNvPr>
          <p:cNvPicPr>
            <a:picLocks noChangeAspect="1"/>
          </p:cNvPicPr>
          <p:nvPr/>
        </p:nvPicPr>
        <p:blipFill>
          <a:blip r:embed="rId3"/>
          <a:stretch>
            <a:fillRect/>
          </a:stretch>
        </p:blipFill>
        <p:spPr>
          <a:xfrm>
            <a:off x="8564634" y="5775919"/>
            <a:ext cx="3420152" cy="944962"/>
          </a:xfrm>
          <a:prstGeom prst="rect">
            <a:avLst/>
          </a:prstGeom>
        </p:spPr>
      </p:pic>
    </p:spTree>
    <p:extLst>
      <p:ext uri="{BB962C8B-B14F-4D97-AF65-F5344CB8AC3E}">
        <p14:creationId xmlns:p14="http://schemas.microsoft.com/office/powerpoint/2010/main" val="2018199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TM04033929[[fn=Ardoise]]</Template>
  <TotalTime>8550</TotalTime>
  <Words>5695</Words>
  <Application>Microsoft Office PowerPoint</Application>
  <PresentationFormat>Grand écran</PresentationFormat>
  <Paragraphs>667</Paragraphs>
  <Slides>45</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Arial</vt:lpstr>
      <vt:lpstr>Calibri</vt:lpstr>
      <vt:lpstr>Calisto MT</vt:lpstr>
      <vt:lpstr>Times New Roman</vt:lpstr>
      <vt:lpstr>Wingdings</vt:lpstr>
      <vt:lpstr>Wingdings 2</vt:lpstr>
      <vt:lpstr>Ardoise</vt:lpstr>
      <vt:lpstr>PROCESS ANNONCE</vt:lpstr>
      <vt:lpstr>SOMMAIRE</vt:lpstr>
      <vt:lpstr>Emplacement : Quartier</vt:lpstr>
      <vt:lpstr>Emplacement : Centre-ville</vt:lpstr>
      <vt:lpstr>Emplacement : Périphérie</vt:lpstr>
      <vt:lpstr>Emplacement : Campagne</vt:lpstr>
      <vt:lpstr>Emplacement : Calme (Maison) </vt:lpstr>
      <vt:lpstr>Emplacement : Calme (Propriété) </vt:lpstr>
      <vt:lpstr>Emplacement : Proximité de la mer</vt:lpstr>
      <vt:lpstr>Emplacement : Station balnéaire</vt:lpstr>
      <vt:lpstr>Emplacement : Les pieds dans l’eau</vt:lpstr>
      <vt:lpstr>Vue : Mer </vt:lpstr>
      <vt:lpstr>Vue : Campagne </vt:lpstr>
      <vt:lpstr>Vue : Ville</vt:lpstr>
      <vt:lpstr>Type de maison : Maison traditionnelle </vt:lpstr>
      <vt:lpstr>Type de maison : Maison contemporaine </vt:lpstr>
      <vt:lpstr>Type de maison : Maison d’architecte </vt:lpstr>
      <vt:lpstr>Type de maison : Maison de caractère (Extérieur)</vt:lpstr>
      <vt:lpstr>Type de maison : Maison de Caractère (Intérieur) </vt:lpstr>
      <vt:lpstr>Extérieurs: Jardin</vt:lpstr>
      <vt:lpstr>Extérieurs: Jardinet</vt:lpstr>
      <vt:lpstr>Extérieurs: Jardin paysagé</vt:lpstr>
      <vt:lpstr>Terrasse</vt:lpstr>
      <vt:lpstr>Etat : A relooker </vt:lpstr>
      <vt:lpstr>Etat : Rénové</vt:lpstr>
      <vt:lpstr>Etat : Très bon état</vt:lpstr>
      <vt:lpstr>Ambiance</vt:lpstr>
      <vt:lpstr>Volume </vt:lpstr>
      <vt:lpstr>Luminosité</vt:lpstr>
      <vt:lpstr>Distribution</vt:lpstr>
      <vt:lpstr>Généralités</vt:lpstr>
      <vt:lpstr>Prestations: Hall d’entrée</vt:lpstr>
      <vt:lpstr>Prestations : Séjour avec cuisine A/E </vt:lpstr>
      <vt:lpstr>Prestations : Séjour</vt:lpstr>
      <vt:lpstr>Prestations : Cuisine</vt:lpstr>
      <vt:lpstr>Prestations : Chambre au rez de chaussée</vt:lpstr>
      <vt:lpstr>Prestations : Chambre à l’étage </vt:lpstr>
      <vt:lpstr>Prestations : Mezzanine</vt:lpstr>
      <vt:lpstr>Prestations : Garage/Sous-sol </vt:lpstr>
      <vt:lpstr>Prestations : Dépendances</vt:lpstr>
      <vt:lpstr>Prestations : Piscine</vt:lpstr>
      <vt:lpstr>Prestations : Espaces supplémentaires</vt:lpstr>
      <vt:lpstr>Prestations : Logement Eco Responsable</vt:lpstr>
      <vt:lpstr>Phrase d’accroche : Phrase d’introduction</vt:lpstr>
      <vt:lpstr>Phrase d’accroche : Phrase finale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ANNONCE</dc:title>
  <dc:creator>Tanguy Porée</dc:creator>
  <cp:lastModifiedBy>GRANDJEAN GAELLE</cp:lastModifiedBy>
  <cp:revision>339</cp:revision>
  <dcterms:created xsi:type="dcterms:W3CDTF">2022-09-23T07:21:24Z</dcterms:created>
  <dcterms:modified xsi:type="dcterms:W3CDTF">2022-10-10T13:36:43Z</dcterms:modified>
</cp:coreProperties>
</file>